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12" r:id="rId3"/>
    <p:sldId id="313" r:id="rId4"/>
    <p:sldId id="259" r:id="rId5"/>
    <p:sldId id="268" r:id="rId6"/>
    <p:sldId id="324" r:id="rId7"/>
    <p:sldId id="325" r:id="rId8"/>
    <p:sldId id="267" r:id="rId9"/>
    <p:sldId id="269" r:id="rId10"/>
    <p:sldId id="271" r:id="rId11"/>
    <p:sldId id="260" r:id="rId12"/>
    <p:sldId id="261" r:id="rId13"/>
    <p:sldId id="262" r:id="rId14"/>
    <p:sldId id="263" r:id="rId15"/>
    <p:sldId id="297" r:id="rId16"/>
    <p:sldId id="298" r:id="rId17"/>
    <p:sldId id="283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274" r:id="rId26"/>
    <p:sldId id="276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1" r:id="rId37"/>
    <p:sldId id="294" r:id="rId38"/>
    <p:sldId id="320" r:id="rId39"/>
    <p:sldId id="321" r:id="rId40"/>
    <p:sldId id="322" r:id="rId41"/>
    <p:sldId id="264" r:id="rId42"/>
    <p:sldId id="279" r:id="rId43"/>
    <p:sldId id="281" r:id="rId44"/>
    <p:sldId id="282" r:id="rId45"/>
    <p:sldId id="295" r:id="rId46"/>
    <p:sldId id="307" r:id="rId47"/>
    <p:sldId id="308" r:id="rId48"/>
    <p:sldId id="309" r:id="rId49"/>
    <p:sldId id="310" r:id="rId50"/>
    <p:sldId id="296" r:id="rId51"/>
    <p:sldId id="314" r:id="rId52"/>
    <p:sldId id="265" r:id="rId53"/>
    <p:sldId id="272" r:id="rId54"/>
    <p:sldId id="266" r:id="rId55"/>
    <p:sldId id="315" r:id="rId56"/>
    <p:sldId id="316" r:id="rId57"/>
    <p:sldId id="317" r:id="rId58"/>
    <p:sldId id="311" r:id="rId59"/>
    <p:sldId id="318" r:id="rId60"/>
    <p:sldId id="31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0"/>
    <p:restoredTop sz="94694"/>
  </p:normalViewPr>
  <p:slideViewPr>
    <p:cSldViewPr>
      <p:cViewPr varScale="1">
        <p:scale>
          <a:sx n="121" d="100"/>
          <a:sy n="121" d="100"/>
        </p:scale>
        <p:origin x="23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ethi:Desktop:creditscore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ethi:Desktop:creditscore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94792213473316E-2"/>
          <c:y val="2.7777777777777801E-2"/>
          <c:w val="0.71420516185476801"/>
          <c:h val="0.82246937882764704"/>
        </c:manualLayout>
      </c:layout>
      <c:scatterChart>
        <c:scatterStyle val="lineMarker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DAYSDELQ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Sheet1!$A$2:$A$76</c:f>
              <c:numCache>
                <c:formatCode>General</c:formatCode>
                <c:ptCount val="75"/>
                <c:pt idx="0">
                  <c:v>87</c:v>
                </c:pt>
                <c:pt idx="1">
                  <c:v>89</c:v>
                </c:pt>
                <c:pt idx="2">
                  <c:v>90</c:v>
                </c:pt>
                <c:pt idx="3">
                  <c:v>90</c:v>
                </c:pt>
                <c:pt idx="4">
                  <c:v>101</c:v>
                </c:pt>
                <c:pt idx="5">
                  <c:v>110</c:v>
                </c:pt>
                <c:pt idx="6">
                  <c:v>115</c:v>
                </c:pt>
                <c:pt idx="7">
                  <c:v>115</c:v>
                </c:pt>
                <c:pt idx="8">
                  <c:v>115</c:v>
                </c:pt>
                <c:pt idx="9">
                  <c:v>117</c:v>
                </c:pt>
                <c:pt idx="10">
                  <c:v>127</c:v>
                </c:pt>
                <c:pt idx="11">
                  <c:v>149</c:v>
                </c:pt>
                <c:pt idx="12">
                  <c:v>150</c:v>
                </c:pt>
                <c:pt idx="13">
                  <c:v>157</c:v>
                </c:pt>
                <c:pt idx="14">
                  <c:v>166</c:v>
                </c:pt>
                <c:pt idx="15">
                  <c:v>170</c:v>
                </c:pt>
                <c:pt idx="16">
                  <c:v>183</c:v>
                </c:pt>
                <c:pt idx="17">
                  <c:v>183</c:v>
                </c:pt>
                <c:pt idx="18">
                  <c:v>190</c:v>
                </c:pt>
                <c:pt idx="19">
                  <c:v>201</c:v>
                </c:pt>
                <c:pt idx="20">
                  <c:v>202</c:v>
                </c:pt>
                <c:pt idx="21">
                  <c:v>207</c:v>
                </c:pt>
                <c:pt idx="22">
                  <c:v>212</c:v>
                </c:pt>
                <c:pt idx="23">
                  <c:v>220</c:v>
                </c:pt>
                <c:pt idx="24">
                  <c:v>310</c:v>
                </c:pt>
                <c:pt idx="25">
                  <c:v>322</c:v>
                </c:pt>
                <c:pt idx="26">
                  <c:v>399</c:v>
                </c:pt>
                <c:pt idx="27">
                  <c:v>415</c:v>
                </c:pt>
                <c:pt idx="28">
                  <c:v>326</c:v>
                </c:pt>
                <c:pt idx="29">
                  <c:v>12</c:v>
                </c:pt>
                <c:pt idx="30">
                  <c:v>12</c:v>
                </c:pt>
                <c:pt idx="31">
                  <c:v>38</c:v>
                </c:pt>
                <c:pt idx="32">
                  <c:v>200</c:v>
                </c:pt>
                <c:pt idx="33">
                  <c:v>302</c:v>
                </c:pt>
                <c:pt idx="34">
                  <c:v>30</c:v>
                </c:pt>
                <c:pt idx="35">
                  <c:v>44</c:v>
                </c:pt>
                <c:pt idx="36">
                  <c:v>131</c:v>
                </c:pt>
                <c:pt idx="37">
                  <c:v>23</c:v>
                </c:pt>
                <c:pt idx="38">
                  <c:v>152</c:v>
                </c:pt>
                <c:pt idx="39">
                  <c:v>89</c:v>
                </c:pt>
                <c:pt idx="40">
                  <c:v>24</c:v>
                </c:pt>
                <c:pt idx="41">
                  <c:v>41</c:v>
                </c:pt>
                <c:pt idx="42">
                  <c:v>151</c:v>
                </c:pt>
                <c:pt idx="43">
                  <c:v>25</c:v>
                </c:pt>
                <c:pt idx="44">
                  <c:v>48</c:v>
                </c:pt>
                <c:pt idx="45">
                  <c:v>12</c:v>
                </c:pt>
                <c:pt idx="46">
                  <c:v>267</c:v>
                </c:pt>
                <c:pt idx="47">
                  <c:v>18</c:v>
                </c:pt>
                <c:pt idx="48">
                  <c:v>43</c:v>
                </c:pt>
                <c:pt idx="49">
                  <c:v>15</c:v>
                </c:pt>
                <c:pt idx="50">
                  <c:v>60</c:v>
                </c:pt>
                <c:pt idx="51">
                  <c:v>86</c:v>
                </c:pt>
                <c:pt idx="52">
                  <c:v>12</c:v>
                </c:pt>
                <c:pt idx="53">
                  <c:v>77</c:v>
                </c:pt>
                <c:pt idx="54">
                  <c:v>38</c:v>
                </c:pt>
                <c:pt idx="55">
                  <c:v>46</c:v>
                </c:pt>
                <c:pt idx="56">
                  <c:v>64</c:v>
                </c:pt>
                <c:pt idx="57">
                  <c:v>77</c:v>
                </c:pt>
                <c:pt idx="58">
                  <c:v>132</c:v>
                </c:pt>
                <c:pt idx="59">
                  <c:v>150</c:v>
                </c:pt>
                <c:pt idx="60">
                  <c:v>12</c:v>
                </c:pt>
                <c:pt idx="61">
                  <c:v>24</c:v>
                </c:pt>
                <c:pt idx="62">
                  <c:v>12</c:v>
                </c:pt>
                <c:pt idx="63">
                  <c:v>27</c:v>
                </c:pt>
                <c:pt idx="64">
                  <c:v>36</c:v>
                </c:pt>
                <c:pt idx="65">
                  <c:v>26</c:v>
                </c:pt>
                <c:pt idx="66">
                  <c:v>26</c:v>
                </c:pt>
                <c:pt idx="67">
                  <c:v>116</c:v>
                </c:pt>
                <c:pt idx="68">
                  <c:v>88</c:v>
                </c:pt>
                <c:pt idx="69">
                  <c:v>27</c:v>
                </c:pt>
                <c:pt idx="70">
                  <c:v>84</c:v>
                </c:pt>
                <c:pt idx="71">
                  <c:v>162</c:v>
                </c:pt>
                <c:pt idx="72">
                  <c:v>277</c:v>
                </c:pt>
                <c:pt idx="73">
                  <c:v>51</c:v>
                </c:pt>
                <c:pt idx="74">
                  <c:v>12</c:v>
                </c:pt>
              </c:numCache>
            </c:numRef>
          </c:xVal>
          <c:yVal>
            <c:numRef>
              <c:f>Sheet1!$B$2:$B$76</c:f>
              <c:numCache>
                <c:formatCode>General</c:formatCode>
                <c:ptCount val="7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7</c:v>
                </c:pt>
                <c:pt idx="38">
                  <c:v>7</c:v>
                </c:pt>
                <c:pt idx="39">
                  <c:v>10</c:v>
                </c:pt>
                <c:pt idx="40">
                  <c:v>12</c:v>
                </c:pt>
                <c:pt idx="41">
                  <c:v>12</c:v>
                </c:pt>
                <c:pt idx="42">
                  <c:v>14</c:v>
                </c:pt>
                <c:pt idx="43">
                  <c:v>17</c:v>
                </c:pt>
                <c:pt idx="44">
                  <c:v>18</c:v>
                </c:pt>
                <c:pt idx="45">
                  <c:v>19</c:v>
                </c:pt>
                <c:pt idx="46">
                  <c:v>20</c:v>
                </c:pt>
                <c:pt idx="47">
                  <c:v>22</c:v>
                </c:pt>
                <c:pt idx="48">
                  <c:v>25</c:v>
                </c:pt>
                <c:pt idx="49">
                  <c:v>28</c:v>
                </c:pt>
                <c:pt idx="50">
                  <c:v>28</c:v>
                </c:pt>
                <c:pt idx="51">
                  <c:v>28</c:v>
                </c:pt>
                <c:pt idx="52">
                  <c:v>29</c:v>
                </c:pt>
                <c:pt idx="53">
                  <c:v>29</c:v>
                </c:pt>
                <c:pt idx="54">
                  <c:v>30</c:v>
                </c:pt>
                <c:pt idx="55">
                  <c:v>30</c:v>
                </c:pt>
                <c:pt idx="56">
                  <c:v>30</c:v>
                </c:pt>
                <c:pt idx="57">
                  <c:v>30</c:v>
                </c:pt>
                <c:pt idx="58">
                  <c:v>30</c:v>
                </c:pt>
                <c:pt idx="59">
                  <c:v>30</c:v>
                </c:pt>
                <c:pt idx="60">
                  <c:v>31</c:v>
                </c:pt>
                <c:pt idx="61">
                  <c:v>31</c:v>
                </c:pt>
                <c:pt idx="62">
                  <c:v>32</c:v>
                </c:pt>
                <c:pt idx="63">
                  <c:v>32</c:v>
                </c:pt>
                <c:pt idx="64">
                  <c:v>34</c:v>
                </c:pt>
                <c:pt idx="65">
                  <c:v>46</c:v>
                </c:pt>
                <c:pt idx="66">
                  <c:v>46</c:v>
                </c:pt>
                <c:pt idx="67">
                  <c:v>46</c:v>
                </c:pt>
                <c:pt idx="68">
                  <c:v>53</c:v>
                </c:pt>
                <c:pt idx="69">
                  <c:v>60</c:v>
                </c:pt>
                <c:pt idx="70">
                  <c:v>60</c:v>
                </c:pt>
                <c:pt idx="71">
                  <c:v>60</c:v>
                </c:pt>
                <c:pt idx="72">
                  <c:v>60</c:v>
                </c:pt>
                <c:pt idx="73">
                  <c:v>66</c:v>
                </c:pt>
                <c:pt idx="74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13-824D-A720-7D62D6567B22}"/>
            </c:ext>
          </c:extLst>
        </c:ser>
        <c:ser>
          <c:idx val="0"/>
          <c:order val="0"/>
          <c:spPr>
            <a:ln w="28575">
              <a:noFill/>
            </a:ln>
          </c:spPr>
          <c:xVal>
            <c:numRef>
              <c:f>Sheet1!$A$77:$A$101</c:f>
              <c:numCache>
                <c:formatCode>General</c:formatCode>
                <c:ptCount val="25"/>
                <c:pt idx="0">
                  <c:v>100</c:v>
                </c:pt>
                <c:pt idx="1">
                  <c:v>78</c:v>
                </c:pt>
                <c:pt idx="2">
                  <c:v>61</c:v>
                </c:pt>
                <c:pt idx="3">
                  <c:v>343</c:v>
                </c:pt>
                <c:pt idx="4">
                  <c:v>24</c:v>
                </c:pt>
                <c:pt idx="5">
                  <c:v>43</c:v>
                </c:pt>
                <c:pt idx="6">
                  <c:v>417</c:v>
                </c:pt>
                <c:pt idx="7">
                  <c:v>275</c:v>
                </c:pt>
                <c:pt idx="8">
                  <c:v>42</c:v>
                </c:pt>
                <c:pt idx="9">
                  <c:v>26</c:v>
                </c:pt>
                <c:pt idx="10">
                  <c:v>42</c:v>
                </c:pt>
                <c:pt idx="11">
                  <c:v>47</c:v>
                </c:pt>
                <c:pt idx="12">
                  <c:v>170</c:v>
                </c:pt>
                <c:pt idx="13">
                  <c:v>12</c:v>
                </c:pt>
                <c:pt idx="14">
                  <c:v>49</c:v>
                </c:pt>
                <c:pt idx="15">
                  <c:v>36</c:v>
                </c:pt>
                <c:pt idx="16">
                  <c:v>48</c:v>
                </c:pt>
                <c:pt idx="17">
                  <c:v>17</c:v>
                </c:pt>
                <c:pt idx="18">
                  <c:v>85</c:v>
                </c:pt>
                <c:pt idx="19">
                  <c:v>350</c:v>
                </c:pt>
                <c:pt idx="20">
                  <c:v>207</c:v>
                </c:pt>
                <c:pt idx="21">
                  <c:v>229</c:v>
                </c:pt>
                <c:pt idx="22">
                  <c:v>65</c:v>
                </c:pt>
                <c:pt idx="23">
                  <c:v>37</c:v>
                </c:pt>
                <c:pt idx="24">
                  <c:v>73</c:v>
                </c:pt>
              </c:numCache>
            </c:numRef>
          </c:xVal>
          <c:yVal>
            <c:numRef>
              <c:f>Sheet1!$B$77:$B$101</c:f>
              <c:numCache>
                <c:formatCode>General</c:formatCode>
                <c:ptCount val="25"/>
                <c:pt idx="0">
                  <c:v>26</c:v>
                </c:pt>
                <c:pt idx="1">
                  <c:v>27</c:v>
                </c:pt>
                <c:pt idx="2">
                  <c:v>48</c:v>
                </c:pt>
                <c:pt idx="3">
                  <c:v>28</c:v>
                </c:pt>
                <c:pt idx="4">
                  <c:v>49</c:v>
                </c:pt>
                <c:pt idx="5">
                  <c:v>53</c:v>
                </c:pt>
                <c:pt idx="6">
                  <c:v>13</c:v>
                </c:pt>
                <c:pt idx="7">
                  <c:v>54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59</c:v>
                </c:pt>
                <c:pt idx="12">
                  <c:v>59</c:v>
                </c:pt>
                <c:pt idx="13">
                  <c:v>60</c:v>
                </c:pt>
                <c:pt idx="14">
                  <c:v>62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  <c:pt idx="18">
                  <c:v>69</c:v>
                </c:pt>
                <c:pt idx="19">
                  <c:v>39</c:v>
                </c:pt>
                <c:pt idx="20">
                  <c:v>70</c:v>
                </c:pt>
                <c:pt idx="21">
                  <c:v>70</c:v>
                </c:pt>
                <c:pt idx="22">
                  <c:v>72</c:v>
                </c:pt>
                <c:pt idx="23">
                  <c:v>76</c:v>
                </c:pt>
                <c:pt idx="24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13-824D-A720-7D62D6567B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997056"/>
        <c:axId val="44000928"/>
      </c:scatterChart>
      <c:valAx>
        <c:axId val="43997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4000928"/>
        <c:crosses val="autoZero"/>
        <c:crossBetween val="midCat"/>
      </c:valAx>
      <c:valAx>
        <c:axId val="44000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39970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637690088357301"/>
          <c:y val="0.207890413792085"/>
          <c:w val="0.60692815711967296"/>
          <c:h val="0.61824732977796204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Sheet1!$E$2:$E$101</c:f>
              <c:numCache>
                <c:formatCode>General</c:formatCode>
                <c:ptCount val="100"/>
                <c:pt idx="0">
                  <c:v>8.1141385627101492E-3</c:v>
                </c:pt>
                <c:pt idx="1">
                  <c:v>8.2439300646015498E-3</c:v>
                </c:pt>
                <c:pt idx="2">
                  <c:v>8.3095957879827497E-3</c:v>
                </c:pt>
                <c:pt idx="3">
                  <c:v>8.3095957879827497E-3</c:v>
                </c:pt>
                <c:pt idx="4">
                  <c:v>9.0670491909942696E-3</c:v>
                </c:pt>
                <c:pt idx="5">
                  <c:v>9.7373616121119895E-3</c:v>
                </c:pt>
                <c:pt idx="6">
                  <c:v>1.0130725036707301E-2</c:v>
                </c:pt>
                <c:pt idx="7">
                  <c:v>1.0130725036707301E-2</c:v>
                </c:pt>
                <c:pt idx="8">
                  <c:v>1.0130725036707301E-2</c:v>
                </c:pt>
                <c:pt idx="9">
                  <c:v>1.0292438577906999E-2</c:v>
                </c:pt>
                <c:pt idx="10">
                  <c:v>1.1140115997753001E-2</c:v>
                </c:pt>
                <c:pt idx="11">
                  <c:v>1.32554814270988E-2</c:v>
                </c:pt>
                <c:pt idx="12">
                  <c:v>1.33605281031143E-2</c:v>
                </c:pt>
                <c:pt idx="13">
                  <c:v>1.4119198351380599E-2</c:v>
                </c:pt>
                <c:pt idx="14">
                  <c:v>1.51572950574765E-2</c:v>
                </c:pt>
                <c:pt idx="15">
                  <c:v>1.5642462663241201E-2</c:v>
                </c:pt>
                <c:pt idx="16">
                  <c:v>1.73271776095539E-2</c:v>
                </c:pt>
                <c:pt idx="17">
                  <c:v>1.73271776095539E-2</c:v>
                </c:pt>
                <c:pt idx="18">
                  <c:v>1.8306912509918699E-2</c:v>
                </c:pt>
                <c:pt idx="19">
                  <c:v>1.9957322511482498E-2</c:v>
                </c:pt>
                <c:pt idx="20">
                  <c:v>2.0114397116179801E-2</c:v>
                </c:pt>
                <c:pt idx="21">
                  <c:v>2.0918109890701302E-2</c:v>
                </c:pt>
                <c:pt idx="22">
                  <c:v>2.1753223765265201E-2</c:v>
                </c:pt>
                <c:pt idx="23">
                  <c:v>2.31576522215164E-2</c:v>
                </c:pt>
                <c:pt idx="24">
                  <c:v>4.64418241658325E-2</c:v>
                </c:pt>
                <c:pt idx="25">
                  <c:v>5.0883154498463798E-2</c:v>
                </c:pt>
                <c:pt idx="26">
                  <c:v>9.0298144702919803E-2</c:v>
                </c:pt>
                <c:pt idx="27">
                  <c:v>0.101378580655307</c:v>
                </c:pt>
                <c:pt idx="28">
                  <c:v>5.7758014903425199E-2</c:v>
                </c:pt>
                <c:pt idx="29">
                  <c:v>5.4753972862308098E-3</c:v>
                </c:pt>
                <c:pt idx="30">
                  <c:v>5.4753972862308098E-3</c:v>
                </c:pt>
                <c:pt idx="31">
                  <c:v>6.73285755763923E-3</c:v>
                </c:pt>
                <c:pt idx="32">
                  <c:v>2.4174156078691101E-2</c:v>
                </c:pt>
                <c:pt idx="33">
                  <c:v>5.3050574117670599E-2</c:v>
                </c:pt>
                <c:pt idx="34">
                  <c:v>6.9918061652455296E-3</c:v>
                </c:pt>
                <c:pt idx="35">
                  <c:v>7.8139503276507902E-3</c:v>
                </c:pt>
                <c:pt idx="36">
                  <c:v>1.55503439936782E-2</c:v>
                </c:pt>
                <c:pt idx="37">
                  <c:v>8.0980577892444307E-3</c:v>
                </c:pt>
                <c:pt idx="38">
                  <c:v>2.24008678339612E-2</c:v>
                </c:pt>
                <c:pt idx="39">
                  <c:v>1.8451242076311599E-2</c:v>
                </c:pt>
                <c:pt idx="40">
                  <c:v>1.3519639645969601E-2</c:v>
                </c:pt>
                <c:pt idx="41">
                  <c:v>1.54587592927212E-2</c:v>
                </c:pt>
                <c:pt idx="42">
                  <c:v>4.4361827589156397E-2</c:v>
                </c:pt>
                <c:pt idx="43">
                  <c:v>2.2488631656461599E-2</c:v>
                </c:pt>
                <c:pt idx="44">
                  <c:v>2.9713208833088599E-2</c:v>
                </c:pt>
                <c:pt idx="45">
                  <c:v>2.4795137473709102E-2</c:v>
                </c:pt>
                <c:pt idx="46">
                  <c:v>0.177993685786246</c:v>
                </c:pt>
                <c:pt idx="47">
                  <c:v>3.4958819212124598E-2</c:v>
                </c:pt>
                <c:pt idx="48">
                  <c:v>5.6679152696185703E-2</c:v>
                </c:pt>
                <c:pt idx="49">
                  <c:v>6.1226162819908003E-2</c:v>
                </c:pt>
                <c:pt idx="50">
                  <c:v>8.5489139434806502E-2</c:v>
                </c:pt>
                <c:pt idx="51">
                  <c:v>0.103215180880269</c:v>
                </c:pt>
                <c:pt idx="52">
                  <c:v>6.5865847519336398E-2</c:v>
                </c:pt>
                <c:pt idx="53">
                  <c:v>0.106025274419599</c:v>
                </c:pt>
                <c:pt idx="54">
                  <c:v>8.7703759199914202E-2</c:v>
                </c:pt>
                <c:pt idx="55">
                  <c:v>9.2961455133344306E-2</c:v>
                </c:pt>
                <c:pt idx="56">
                  <c:v>0.105835855903747</c:v>
                </c:pt>
                <c:pt idx="57">
                  <c:v>0.116088922068995</c:v>
                </c:pt>
                <c:pt idx="58">
                  <c:v>0.16938389693401901</c:v>
                </c:pt>
                <c:pt idx="59">
                  <c:v>0.19061793336885599</c:v>
                </c:pt>
                <c:pt idx="60">
                  <c:v>7.9584928390263002E-2</c:v>
                </c:pt>
                <c:pt idx="61">
                  <c:v>8.6906933026259806E-2</c:v>
                </c:pt>
                <c:pt idx="62">
                  <c:v>8.7384239334010502E-2</c:v>
                </c:pt>
                <c:pt idx="63">
                  <c:v>9.7439856299880306E-2</c:v>
                </c:pt>
                <c:pt idx="64">
                  <c:v>0.124553358187416</c:v>
                </c:pt>
                <c:pt idx="65">
                  <c:v>0.308743525815038</c:v>
                </c:pt>
                <c:pt idx="66">
                  <c:v>0.308743525815038</c:v>
                </c:pt>
                <c:pt idx="67">
                  <c:v>0.47851324137343298</c:v>
                </c:pt>
                <c:pt idx="68">
                  <c:v>0.59964832259240597</c:v>
                </c:pt>
                <c:pt idx="69">
                  <c:v>0.65248946219274395</c:v>
                </c:pt>
                <c:pt idx="70">
                  <c:v>0.74762774743726701</c:v>
                </c:pt>
                <c:pt idx="71">
                  <c:v>0.84683628423491397</c:v>
                </c:pt>
                <c:pt idx="72">
                  <c:v>0.93276754941215001</c:v>
                </c:pt>
                <c:pt idx="73">
                  <c:v>0.80752379710496403</c:v>
                </c:pt>
                <c:pt idx="74">
                  <c:v>1.11181054975643E-2</c:v>
                </c:pt>
                <c:pt idx="75">
                  <c:v>9.5004991146590501E-2</c:v>
                </c:pt>
                <c:pt idx="76">
                  <c:v>8.8830409326096094E-2</c:v>
                </c:pt>
                <c:pt idx="77">
                  <c:v>0.420188410003075</c:v>
                </c:pt>
                <c:pt idx="78">
                  <c:v>0.47352478498529599</c:v>
                </c:pt>
                <c:pt idx="79">
                  <c:v>0.37378804216497702</c:v>
                </c:pt>
                <c:pt idx="80">
                  <c:v>0.51099822567684094</c:v>
                </c:pt>
                <c:pt idx="81">
                  <c:v>0.26037892892097803</c:v>
                </c:pt>
                <c:pt idx="82">
                  <c:v>0.88100690527550296</c:v>
                </c:pt>
                <c:pt idx="83">
                  <c:v>0.60921173684912999</c:v>
                </c:pt>
                <c:pt idx="84">
                  <c:v>0.60300456851928896</c:v>
                </c:pt>
                <c:pt idx="85">
                  <c:v>0.65655962582234995</c:v>
                </c:pt>
                <c:pt idx="86">
                  <c:v>0.66552186921205903</c:v>
                </c:pt>
                <c:pt idx="87">
                  <c:v>0.84184229094375196</c:v>
                </c:pt>
                <c:pt idx="88">
                  <c:v>0.62480647446842896</c:v>
                </c:pt>
                <c:pt idx="89">
                  <c:v>0.73302014923885705</c:v>
                </c:pt>
                <c:pt idx="90">
                  <c:v>0.75212911143956995</c:v>
                </c:pt>
                <c:pt idx="91">
                  <c:v>0.78717829106260795</c:v>
                </c:pt>
                <c:pt idx="92">
                  <c:v>0.76169593530336399</c:v>
                </c:pt>
                <c:pt idx="93">
                  <c:v>0.88205125490970604</c:v>
                </c:pt>
                <c:pt idx="94">
                  <c:v>0.74497707442704997</c:v>
                </c:pt>
                <c:pt idx="95">
                  <c:v>0.95647836504472805</c:v>
                </c:pt>
                <c:pt idx="96">
                  <c:v>0.96324381316965402</c:v>
                </c:pt>
                <c:pt idx="97">
                  <c:v>0.89641398381764104</c:v>
                </c:pt>
                <c:pt idx="98">
                  <c:v>0.91229624080008598</c:v>
                </c:pt>
                <c:pt idx="99">
                  <c:v>0.95426161571113899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B-F542-9251-7DB9D1B97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3030704"/>
        <c:axId val="293040464"/>
      </c:barChart>
      <c:catAx>
        <c:axId val="293030704"/>
        <c:scaling>
          <c:orientation val="minMax"/>
        </c:scaling>
        <c:delete val="0"/>
        <c:axPos val="b"/>
        <c:majorTickMark val="out"/>
        <c:minorTickMark val="none"/>
        <c:tickLblPos val="nextTo"/>
        <c:crossAx val="293040464"/>
        <c:crosses val="autoZero"/>
        <c:auto val="1"/>
        <c:lblAlgn val="ctr"/>
        <c:lblOffset val="100"/>
        <c:noMultiLvlLbl val="0"/>
      </c:catAx>
      <c:valAx>
        <c:axId val="293040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3030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AEDB-81EF-7D40-AD96-AD41794F9B1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2F9E-FBFC-8548-9564-66E5C79E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9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5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7239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66800" y="1981200"/>
            <a:ext cx="71628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Sethi CSE581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619D036-8A6B-456B-ADA7-42322C499A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086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5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0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6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3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Sethi CSE581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IKS Deep Learning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Sethi CSE581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IKS Deep Learning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DDBE-638D-49A1-A256-ACEF99DC1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6.wmf"/><Relationship Id="rId3" Type="http://schemas.openxmlformats.org/officeDocument/2006/relationships/image" Target="../media/image12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0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5.wmf"/><Relationship Id="rId5" Type="http://schemas.openxmlformats.org/officeDocument/2006/relationships/image" Target="../media/image11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iksinc.online/2019/01/07/how-to-perform-regression-with-more-predictors-than-observation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Ishwar K Sethi</a:t>
            </a:r>
          </a:p>
        </p:txBody>
      </p:sp>
    </p:spTree>
    <p:extLst>
      <p:ext uri="{BB962C8B-B14F-4D97-AF65-F5344CB8AC3E}">
        <p14:creationId xmlns:p14="http://schemas.microsoft.com/office/powerpoint/2010/main" val="175790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19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the number of predictor variables is more than one, then the term multiple linear regression is used</a:t>
            </a:r>
          </a:p>
          <a:p>
            <a:r>
              <a:rPr lang="en-US" dirty="0"/>
              <a:t>In general, the multiple regression equation of y on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is given by:</a:t>
            </a:r>
            <a:br>
              <a:rPr lang="en-US" dirty="0"/>
            </a:br>
            <a:r>
              <a:rPr lang="en-US" dirty="0"/>
              <a:t>	y = a</a:t>
            </a:r>
            <a:r>
              <a:rPr lang="en-US" baseline="-25000" dirty="0"/>
              <a:t>0</a:t>
            </a:r>
            <a:r>
              <a:rPr lang="en-US" dirty="0"/>
              <a:t> + a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 + a</a:t>
            </a:r>
            <a:r>
              <a:rPr lang="en-US" baseline="-25000" dirty="0"/>
              <a:t>2 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…………………… +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endParaRPr lang="en-US" dirty="0"/>
          </a:p>
          <a:p>
            <a:r>
              <a:rPr lang="en-US" dirty="0"/>
              <a:t>Representing a's and x's as vectors, and given a set of training examples, we can find </a:t>
            </a:r>
            <a:r>
              <a:rPr lang="en-US" b="1" dirty="0"/>
              <a:t>a</a:t>
            </a:r>
            <a:r>
              <a:rPr lang="en-US" dirty="0"/>
              <a:t> by minimizing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4724400"/>
            <a:ext cx="121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J(</a:t>
            </a:r>
            <a:r>
              <a:rPr lang="en-US" sz="3200" b="1" dirty="0"/>
              <a:t>a</a:t>
            </a:r>
            <a:r>
              <a:rPr lang="en-US" sz="3200" dirty="0"/>
              <a:t>) =</a:t>
            </a:r>
          </a:p>
        </p:txBody>
      </p:sp>
      <p:graphicFrame>
        <p:nvGraphicFramePr>
          <p:cNvPr id="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387757"/>
              </p:ext>
            </p:extLst>
          </p:nvPr>
        </p:nvGraphicFramePr>
        <p:xfrm>
          <a:off x="2590800" y="4572000"/>
          <a:ext cx="2438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641" imgH="203112" progId="Equation.3">
                  <p:embed/>
                </p:oleObj>
              </mc:Choice>
              <mc:Fallback>
                <p:oleObj name="Equation" r:id="rId2" imgW="59664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572000"/>
                        <a:ext cx="2438400" cy="812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57912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Such a minimization can be carried out following the LMS rule discussed earlier. For small k, it can be also done using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pseudo-inverse</a:t>
            </a:r>
            <a:r>
              <a:rPr lang="en-US" dirty="0"/>
              <a:t>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62287-1638-794B-9E6E-3408D8377159}"/>
              </a:ext>
            </a:extLst>
          </p:cNvPr>
          <p:cNvSpPr txBox="1"/>
          <p:nvPr/>
        </p:nvSpPr>
        <p:spPr>
          <a:xfrm>
            <a:off x="6400800" y="4438357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linear regression is also known as ordinary least squares (OLS) regression.</a:t>
            </a:r>
          </a:p>
        </p:txBody>
      </p:sp>
    </p:spTree>
    <p:extLst>
      <p:ext uri="{BB962C8B-B14F-4D97-AF65-F5344CB8AC3E}">
        <p14:creationId xmlns:p14="http://schemas.microsoft.com/office/powerpoint/2010/main" val="25713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Solution Through Pseudo-inverse Matrix </a:t>
            </a:r>
          </a:p>
        </p:txBody>
      </p:sp>
      <p:graphicFrame>
        <p:nvGraphicFramePr>
          <p:cNvPr id="125972" name="Object 20"/>
          <p:cNvGraphicFramePr>
            <a:graphicFrameLocks noChangeAspect="1"/>
          </p:cNvGraphicFramePr>
          <p:nvPr/>
        </p:nvGraphicFramePr>
        <p:xfrm>
          <a:off x="1447800" y="2057400"/>
          <a:ext cx="24384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391" imgH="152334" progId="Equation.3">
                  <p:embed/>
                </p:oleObj>
              </mc:Choice>
              <mc:Fallback>
                <p:oleObj name="Equation" r:id="rId2" imgW="482391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057400"/>
                        <a:ext cx="2438400" cy="76517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1" name="Object 19"/>
          <p:cNvGraphicFramePr>
            <a:graphicFrameLocks noChangeAspect="1"/>
          </p:cNvGraphicFramePr>
          <p:nvPr/>
        </p:nvGraphicFramePr>
        <p:xfrm>
          <a:off x="4876800" y="2057400"/>
          <a:ext cx="2438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641" imgH="203112" progId="Equation.3">
                  <p:embed/>
                </p:oleObj>
              </mc:Choice>
              <mc:Fallback>
                <p:oleObj name="Equation" r:id="rId4" imgW="59664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057400"/>
                        <a:ext cx="2438400" cy="8128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1447800" y="2971800"/>
            <a:ext cx="420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/>
            <a:r>
              <a:rPr lang="en-US" dirty="0"/>
              <a:t>Applying minimization, we get</a:t>
            </a:r>
          </a:p>
        </p:txBody>
      </p:sp>
      <p:sp>
        <p:nvSpPr>
          <p:cNvPr id="125976" name="Line 24"/>
          <p:cNvSpPr>
            <a:spLocks noChangeShapeType="1"/>
          </p:cNvSpPr>
          <p:nvPr/>
        </p:nvSpPr>
        <p:spPr bwMode="auto">
          <a:xfrm>
            <a:off x="4038600" y="2514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0" y="3206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aphicFrame>
        <p:nvGraphicFramePr>
          <p:cNvPr id="125977" name="Object 25"/>
          <p:cNvGraphicFramePr>
            <a:graphicFrameLocks noChangeAspect="1"/>
          </p:cNvGraphicFramePr>
          <p:nvPr/>
        </p:nvGraphicFramePr>
        <p:xfrm>
          <a:off x="1447800" y="3505200"/>
          <a:ext cx="29718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447" imgH="203112" progId="Equation.3">
                  <p:embed/>
                </p:oleObj>
              </mc:Choice>
              <mc:Fallback>
                <p:oleObj name="Equation" r:id="rId6" imgW="8124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505200"/>
                        <a:ext cx="2971800" cy="735013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4419600" y="3571291"/>
            <a:ext cx="838200" cy="586957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= 0</a:t>
            </a:r>
            <a:endParaRPr lang="en-US" sz="3200" b="1" dirty="0">
              <a:latin typeface="Times New Roman" pitchFamily="18" charset="0"/>
            </a:endParaRPr>
          </a:p>
        </p:txBody>
      </p:sp>
      <p:sp>
        <p:nvSpPr>
          <p:cNvPr id="125981" name="Rectangle 2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aphicFrame>
        <p:nvGraphicFramePr>
          <p:cNvPr id="125980" name="Object 28"/>
          <p:cNvGraphicFramePr>
            <a:graphicFrameLocks noChangeAspect="1"/>
          </p:cNvGraphicFramePr>
          <p:nvPr/>
        </p:nvGraphicFramePr>
        <p:xfrm>
          <a:off x="5867400" y="3505200"/>
          <a:ext cx="31242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058" imgH="177723" progId="Equation.3">
                  <p:embed/>
                </p:oleObj>
              </mc:Choice>
              <mc:Fallback>
                <p:oleObj name="Equation" r:id="rId8" imgW="787058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505200"/>
                        <a:ext cx="3124200" cy="715963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Line 30"/>
          <p:cNvSpPr>
            <a:spLocks noChangeShapeType="1"/>
          </p:cNvSpPr>
          <p:nvPr/>
        </p:nvSpPr>
        <p:spPr bwMode="auto">
          <a:xfrm>
            <a:off x="5257800" y="38862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aphicFrame>
        <p:nvGraphicFramePr>
          <p:cNvPr id="125984" name="Object 32"/>
          <p:cNvGraphicFramePr>
            <a:graphicFrameLocks noChangeAspect="1"/>
          </p:cNvGraphicFramePr>
          <p:nvPr/>
        </p:nvGraphicFramePr>
        <p:xfrm>
          <a:off x="1371600" y="4800600"/>
          <a:ext cx="37338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02865" imgH="203112" progId="Equation.3">
                  <p:embed/>
                </p:oleObj>
              </mc:Choice>
              <mc:Fallback>
                <p:oleObj name="Equation" r:id="rId10" imgW="100286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00600"/>
                        <a:ext cx="3733800" cy="7461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3" name="Object 31"/>
          <p:cNvGraphicFramePr>
            <a:graphicFrameLocks noChangeAspect="1"/>
          </p:cNvGraphicFramePr>
          <p:nvPr/>
        </p:nvGraphicFramePr>
        <p:xfrm>
          <a:off x="5791200" y="4876800"/>
          <a:ext cx="1219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4536" imgH="164957" progId="Equation.3">
                  <p:embed/>
                </p:oleObj>
              </mc:Choice>
              <mc:Fallback>
                <p:oleObj name="Equation" r:id="rId12" imgW="304536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876800"/>
                        <a:ext cx="1219200" cy="6477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5" name="Rectangle 33"/>
          <p:cNvSpPr>
            <a:spLocks noChangeArrowheads="1"/>
          </p:cNvSpPr>
          <p:nvPr/>
        </p:nvSpPr>
        <p:spPr bwMode="auto">
          <a:xfrm>
            <a:off x="0" y="3125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25986" name="Rectangle 34"/>
          <p:cNvSpPr>
            <a:spLocks noChangeArrowheads="1"/>
          </p:cNvSpPr>
          <p:nvPr/>
        </p:nvSpPr>
        <p:spPr bwMode="auto">
          <a:xfrm>
            <a:off x="5107321" y="4975226"/>
            <a:ext cx="487363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/>
            <a:r>
              <a:rPr lang="en-US" sz="2800">
                <a:cs typeface="Times New Roman" pitchFamily="18" charset="0"/>
              </a:rPr>
              <a:t>= </a:t>
            </a:r>
            <a:endParaRPr lang="en-US" sz="2800"/>
          </a:p>
        </p:txBody>
      </p:sp>
      <p:sp>
        <p:nvSpPr>
          <p:cNvPr id="125988" name="Rectangle 3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aphicFrame>
        <p:nvGraphicFramePr>
          <p:cNvPr id="125987" name="Object 35"/>
          <p:cNvGraphicFramePr>
            <a:graphicFrameLocks noChangeAspect="1"/>
          </p:cNvGraphicFramePr>
          <p:nvPr/>
        </p:nvGraphicFramePr>
        <p:xfrm>
          <a:off x="1371600" y="5715000"/>
          <a:ext cx="3429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77476" imgH="203112" progId="Equation.3">
                  <p:embed/>
                </p:oleObj>
              </mc:Choice>
              <mc:Fallback>
                <p:oleObj name="Equation" r:id="rId14" imgW="97747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15000"/>
                        <a:ext cx="3429000" cy="6985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9" name="Rectangle 37"/>
          <p:cNvSpPr>
            <a:spLocks noChangeArrowheads="1"/>
          </p:cNvSpPr>
          <p:nvPr/>
        </p:nvSpPr>
        <p:spPr bwMode="auto">
          <a:xfrm>
            <a:off x="5486400" y="5867400"/>
            <a:ext cx="2386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/>
            <a:r>
              <a:rPr lang="en-US" dirty="0" err="1"/>
              <a:t>Psuedo</a:t>
            </a:r>
            <a:r>
              <a:rPr lang="en-US" dirty="0"/>
              <a:t>-inverse </a:t>
            </a:r>
          </a:p>
        </p:txBody>
      </p:sp>
      <p:sp>
        <p:nvSpPr>
          <p:cNvPr id="125990" name="Line 38"/>
          <p:cNvSpPr>
            <a:spLocks noChangeShapeType="1"/>
          </p:cNvSpPr>
          <p:nvPr/>
        </p:nvSpPr>
        <p:spPr bwMode="auto">
          <a:xfrm flipH="1">
            <a:off x="4953000" y="60960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EA500-A55A-E944-BFEB-18590662631A}"/>
              </a:ext>
            </a:extLst>
          </p:cNvPr>
          <p:cNvSpPr txBox="1"/>
          <p:nvPr/>
        </p:nvSpPr>
        <p:spPr>
          <a:xfrm>
            <a:off x="7620000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76" grpId="0" animBg="1"/>
      <p:bldP spid="125979" grpId="0" animBg="1"/>
      <p:bldP spid="125982" grpId="0" animBg="1"/>
      <p:bldP spid="125986" grpId="0" animBg="1"/>
      <p:bldP spid="125989" grpId="0"/>
      <p:bldP spid="1259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Example: Predicting the Number of Credit Cards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3048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table on right shows a small part of a credit card company’s database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Build a model to predict the number of credit cards held by a customer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4267200" y="2940904"/>
            <a:ext cx="3185785" cy="2587504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 sz="1800" dirty="0"/>
          </a:p>
          <a:p>
            <a:r>
              <a:rPr lang="en-US" dirty="0"/>
              <a:t>1	4	2	14</a:t>
            </a:r>
          </a:p>
          <a:p>
            <a:r>
              <a:rPr lang="en-US" dirty="0"/>
              <a:t>2	6	2	16</a:t>
            </a:r>
          </a:p>
          <a:p>
            <a:r>
              <a:rPr lang="en-US" dirty="0"/>
              <a:t>3	6	4	14</a:t>
            </a:r>
          </a:p>
          <a:p>
            <a:r>
              <a:rPr lang="en-US" dirty="0"/>
              <a:t>4	7	4	17</a:t>
            </a:r>
          </a:p>
          <a:p>
            <a:r>
              <a:rPr lang="en-US" dirty="0"/>
              <a:t>5	8	5	18</a:t>
            </a:r>
          </a:p>
          <a:p>
            <a:r>
              <a:rPr lang="en-US" dirty="0"/>
              <a:t>6	7	5	21</a:t>
            </a:r>
          </a:p>
          <a:p>
            <a:r>
              <a:rPr lang="en-US" dirty="0"/>
              <a:t>7	8	6	17</a:t>
            </a:r>
          </a:p>
          <a:p>
            <a:r>
              <a:rPr lang="en-US" dirty="0"/>
              <a:t>8	10	6	25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4953000" y="2188299"/>
            <a:ext cx="4038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# of CCs	Family Size (x1)  Income (x2)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803165" y="5971055"/>
            <a:ext cx="4936008" cy="40229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eaLnBrk="1" hangingPunct="1"/>
            <a:r>
              <a:rPr lang="en-US" sz="2000"/>
              <a:t>Predicted # of Credit Cards = a0 + a1x1 + a2x2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 animBg="1"/>
      <p:bldP spid="126981" grpId="0"/>
      <p:bldP spid="1269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093" name="Group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55618"/>
              </p:ext>
            </p:extLst>
          </p:nvPr>
        </p:nvGraphicFramePr>
        <p:xfrm>
          <a:off x="609600" y="381000"/>
          <a:ext cx="2362200" cy="4010160"/>
        </p:xfrm>
        <a:graphic>
          <a:graphicData uri="http://schemas.openxmlformats.org/drawingml/2006/table">
            <a:tbl>
              <a:tblPr/>
              <a:tblGrid>
                <a:gridCol w="46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8094" name="Rectangle 94"/>
          <p:cNvSpPr>
            <a:spLocks noChangeArrowheads="1"/>
          </p:cNvSpPr>
          <p:nvPr/>
        </p:nvSpPr>
        <p:spPr bwMode="auto">
          <a:xfrm>
            <a:off x="3458435" y="604839"/>
            <a:ext cx="5011605" cy="92551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sz="1800" dirty="0"/>
              <a:t>	     	1     1     1     1     1     1     1     1</a:t>
            </a:r>
          </a:p>
          <a:p>
            <a:pPr algn="ctr"/>
            <a:r>
              <a:rPr lang="en-US" sz="1800" dirty="0"/>
              <a:t>   </a:t>
            </a:r>
            <a:r>
              <a:rPr lang="en-US" sz="1800" b="1" dirty="0" err="1"/>
              <a:t>X</a:t>
            </a:r>
            <a:r>
              <a:rPr lang="en-US" sz="1800" baseline="30000" dirty="0" err="1"/>
              <a:t>t</a:t>
            </a:r>
            <a:r>
              <a:rPr lang="en-US" sz="1800" dirty="0"/>
              <a:t> =		2     2     4     4     5     5     6     6</a:t>
            </a:r>
          </a:p>
          <a:p>
            <a:pPr algn="ctr"/>
            <a:r>
              <a:rPr lang="en-US" sz="1800" dirty="0"/>
              <a:t>    		14   16   14   17   18   21   17   25</a:t>
            </a:r>
          </a:p>
        </p:txBody>
      </p:sp>
      <p:sp>
        <p:nvSpPr>
          <p:cNvPr id="128095" name="Rectangle 95"/>
          <p:cNvSpPr>
            <a:spLocks noChangeArrowheads="1"/>
          </p:cNvSpPr>
          <p:nvPr/>
        </p:nvSpPr>
        <p:spPr bwMode="auto">
          <a:xfrm>
            <a:off x="4197175" y="2035970"/>
            <a:ext cx="3419824" cy="92551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dirty="0"/>
              <a:t>           </a:t>
            </a:r>
            <a:r>
              <a:rPr lang="en-US" sz="1800" dirty="0"/>
              <a:t>	8	34	142</a:t>
            </a:r>
          </a:p>
          <a:p>
            <a:pPr algn="ctr"/>
            <a:r>
              <a:rPr lang="en-US" sz="1800" dirty="0"/>
              <a:t>  (</a:t>
            </a:r>
            <a:r>
              <a:rPr lang="en-US" sz="1800" b="1" dirty="0" err="1"/>
              <a:t>X</a:t>
            </a:r>
            <a:r>
              <a:rPr lang="en-US" sz="1800" b="1" baseline="40000" dirty="0" err="1"/>
              <a:t>t</a:t>
            </a:r>
            <a:r>
              <a:rPr lang="en-US" sz="1800" b="1" dirty="0" err="1"/>
              <a:t>X</a:t>
            </a:r>
            <a:r>
              <a:rPr lang="en-US" sz="1800" dirty="0"/>
              <a:t>) = 	34	162	631</a:t>
            </a:r>
          </a:p>
          <a:p>
            <a:pPr algn="ctr"/>
            <a:r>
              <a:rPr lang="en-US" sz="1800" dirty="0"/>
              <a:t>         	142	631	2616</a:t>
            </a:r>
          </a:p>
        </p:txBody>
      </p:sp>
      <p:sp>
        <p:nvSpPr>
          <p:cNvPr id="128096" name="Rectangle 96"/>
          <p:cNvSpPr>
            <a:spLocks noChangeArrowheads="1"/>
          </p:cNvSpPr>
          <p:nvPr/>
        </p:nvSpPr>
        <p:spPr bwMode="auto">
          <a:xfrm>
            <a:off x="3545993" y="3393282"/>
            <a:ext cx="4468188" cy="92551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dirty="0"/>
              <a:t>  </a:t>
            </a:r>
            <a:r>
              <a:rPr lang="en-US" sz="1800" dirty="0"/>
              <a:t>		3.5015    0.0899   -0.2117</a:t>
            </a:r>
          </a:p>
          <a:p>
            <a:pPr algn="ctr"/>
            <a:r>
              <a:rPr lang="en-US" sz="1800" dirty="0"/>
              <a:t>  (</a:t>
            </a:r>
            <a:r>
              <a:rPr lang="en-US" sz="1800" b="1" dirty="0" err="1"/>
              <a:t>X</a:t>
            </a:r>
            <a:r>
              <a:rPr lang="en-US" sz="1800" b="1" baseline="40000" dirty="0" err="1"/>
              <a:t>t</a:t>
            </a:r>
            <a:r>
              <a:rPr lang="en-US" sz="1800" b="1" dirty="0" err="1"/>
              <a:t>X</a:t>
            </a:r>
            <a:r>
              <a:rPr lang="en-US" sz="1800" dirty="0"/>
              <a:t>)</a:t>
            </a:r>
            <a:r>
              <a:rPr lang="en-US" sz="1800" baseline="40000" dirty="0"/>
              <a:t>-1 </a:t>
            </a:r>
            <a:r>
              <a:rPr lang="en-US" sz="1800" dirty="0"/>
              <a:t>=  	0.0899    0.1044   -0.0301</a:t>
            </a:r>
          </a:p>
          <a:p>
            <a:pPr algn="ctr"/>
            <a:r>
              <a:rPr lang="en-US" sz="1800" dirty="0"/>
              <a:t>   		-0.2117   -0.0301    0.0191</a:t>
            </a:r>
          </a:p>
        </p:txBody>
      </p:sp>
      <p:sp>
        <p:nvSpPr>
          <p:cNvPr id="128097" name="Rectangle 97"/>
          <p:cNvSpPr>
            <a:spLocks noChangeArrowheads="1"/>
          </p:cNvSpPr>
          <p:nvPr/>
        </p:nvSpPr>
        <p:spPr bwMode="auto">
          <a:xfrm>
            <a:off x="606425" y="4823233"/>
            <a:ext cx="7158027" cy="1202510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sz="1800" b="1"/>
              <a:t>X*</a:t>
            </a:r>
            <a:r>
              <a:rPr lang="en-US" sz="1800"/>
              <a:t> =</a:t>
            </a:r>
          </a:p>
          <a:p>
            <a:r>
              <a:rPr lang="en-US" sz="1800"/>
              <a:t>    0.7168    0.2933    0.8966    0.2613    0.1395   -0.4958    0.4411   -1.2529</a:t>
            </a:r>
          </a:p>
          <a:p>
            <a:r>
              <a:rPr lang="en-US" sz="1800"/>
              <a:t>   -0.1221   -0.1822    0.0866   -0.0036    0.0708   -0.0194    0.2052   -0.0352</a:t>
            </a:r>
          </a:p>
          <a:p>
            <a:r>
              <a:rPr lang="en-US" sz="1800"/>
              <a:t>   -0.0041    0.0342   -0.0642   -0.0068   -0.0178    0.0396    -0.0669    0.0861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94" grpId="0" animBg="1"/>
      <p:bldP spid="128095" grpId="0" animBg="1"/>
      <p:bldP spid="128096" grpId="0" animBg="1"/>
      <p:bldP spid="12809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1634012" y="1185843"/>
            <a:ext cx="2156657" cy="371513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/>
            <a:r>
              <a:rPr lang="en-US"/>
              <a:t>Y = [4 6 6 7 8 7 8 10]t</a:t>
            </a: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1634012" y="2721769"/>
            <a:ext cx="2671221" cy="92551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/>
              <a:t>    		0.4817</a:t>
            </a:r>
          </a:p>
          <a:p>
            <a:pPr algn="ctr"/>
            <a:r>
              <a:rPr lang="en-US"/>
              <a:t>  </a:t>
            </a:r>
            <a:r>
              <a:rPr lang="en-US" b="1"/>
              <a:t>a</a:t>
            </a:r>
            <a:r>
              <a:rPr lang="en-US"/>
              <a:t> = </a:t>
            </a:r>
            <a:r>
              <a:rPr lang="en-US" b="1"/>
              <a:t>X*Y</a:t>
            </a:r>
            <a:r>
              <a:rPr lang="en-US"/>
              <a:t> =   	0.6322</a:t>
            </a:r>
          </a:p>
          <a:p>
            <a:pPr algn="ctr"/>
            <a:r>
              <a:rPr lang="en-US"/>
              <a:t>    		0.2158</a:t>
            </a:r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1634012" y="4310043"/>
            <a:ext cx="4373611" cy="371513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/>
            <a:r>
              <a:rPr lang="en-US" dirty="0"/>
              <a:t>Ŷ = [4.76 5.19 6.03 6.68 7.52 8.17 7.94 9.67]</a:t>
            </a:r>
            <a:r>
              <a:rPr lang="en-US" baseline="30000" dirty="0"/>
              <a:t>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FBBE0-2A21-9841-9F1B-C64099983D03}"/>
              </a:ext>
            </a:extLst>
          </p:cNvPr>
          <p:cNvSpPr txBox="1"/>
          <p:nvPr/>
        </p:nvSpPr>
        <p:spPr>
          <a:xfrm>
            <a:off x="6553200" y="419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number of CCs.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nimBg="1"/>
      <p:bldP spid="129029" grpId="0" animBg="1"/>
      <p:bldP spid="1290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 Recapped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77123" y="2522875"/>
            <a:ext cx="2258830" cy="7074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948A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/>
          <p:cNvCxnSpPr>
            <a:endCxn id="20" idx="1"/>
          </p:cNvCxnSpPr>
          <p:nvPr/>
        </p:nvCxnSpPr>
        <p:spPr>
          <a:xfrm>
            <a:off x="2523071" y="2872327"/>
            <a:ext cx="554052" cy="4262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35953" y="2884094"/>
            <a:ext cx="554052" cy="426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50" y="2662563"/>
            <a:ext cx="915634" cy="32316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922355" y="2588174"/>
            <a:ext cx="1764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Target output</a:t>
            </a:r>
          </a:p>
          <a:p>
            <a:endParaRPr lang="en-US" sz="1600" dirty="0"/>
          </a:p>
          <a:p>
            <a:r>
              <a:rPr lang="en-US" sz="1600" dirty="0"/>
              <a:t>Actual output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50" y="3098238"/>
            <a:ext cx="160467" cy="32093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25" y="2683109"/>
            <a:ext cx="1130883" cy="346561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7" y="2701906"/>
            <a:ext cx="2146300" cy="38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2466" y="3795301"/>
            <a:ext cx="544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model parameters using </a:t>
            </a:r>
            <a:r>
              <a:rPr lang="en-US" i="1" dirty="0"/>
              <a:t>n </a:t>
            </a:r>
            <a:r>
              <a:rPr lang="en-US" dirty="0"/>
              <a:t>pairs of examples: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21" y="4479352"/>
            <a:ext cx="2070100" cy="330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28217" y="3384673"/>
            <a:ext cx="696533" cy="410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128217" y="3419171"/>
            <a:ext cx="1557832" cy="410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90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9"/>
          <p:cNvSpPr txBox="1">
            <a:spLocks noChangeArrowheads="1"/>
          </p:cNvSpPr>
          <p:nvPr/>
        </p:nvSpPr>
        <p:spPr bwMode="auto">
          <a:xfrm>
            <a:off x="304800" y="482600"/>
            <a:ext cx="1108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Model:</a:t>
            </a:r>
          </a:p>
        </p:txBody>
      </p:sp>
      <p:sp>
        <p:nvSpPr>
          <p:cNvPr id="24580" name="TextBox 14"/>
          <p:cNvSpPr txBox="1">
            <a:spLocks noChangeArrowheads="1"/>
          </p:cNvSpPr>
          <p:nvPr/>
        </p:nvSpPr>
        <p:spPr bwMode="auto">
          <a:xfrm>
            <a:off x="304800" y="1970088"/>
            <a:ext cx="2784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Model Parameters:</a:t>
            </a:r>
          </a:p>
        </p:txBody>
      </p:sp>
      <p:sp>
        <p:nvSpPr>
          <p:cNvPr id="24582" name="TextBox 16"/>
          <p:cNvSpPr txBox="1">
            <a:spLocks noChangeArrowheads="1"/>
          </p:cNvSpPr>
          <p:nvPr/>
        </p:nvSpPr>
        <p:spPr bwMode="auto">
          <a:xfrm>
            <a:off x="304800" y="3459163"/>
            <a:ext cx="2168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Cost Function: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4293" y="1601200"/>
            <a:ext cx="3415191" cy="2585323"/>
          </a:xfrm>
          <a:prstGeom prst="rect">
            <a:avLst/>
          </a:prstGeom>
          <a:solidFill>
            <a:srgbClr val="77933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we choose model parameters?</a:t>
            </a:r>
          </a:p>
          <a:p>
            <a:endParaRPr lang="en-US" dirty="0"/>
          </a:p>
          <a:p>
            <a:r>
              <a:rPr lang="en-US" dirty="0"/>
              <a:t>By defining a cost function and selecting those parameter values that minimize the cost function</a:t>
            </a:r>
          </a:p>
          <a:p>
            <a:endParaRPr lang="en-US" dirty="0"/>
          </a:p>
          <a:p>
            <a:r>
              <a:rPr lang="en-US" dirty="0"/>
              <a:t>We will perform minimization using gradient descent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1137855"/>
            <a:ext cx="2146300" cy="3810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6" y="2725826"/>
            <a:ext cx="863600" cy="241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4701343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64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3573" y="3695510"/>
            <a:ext cx="762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now write the updating rule. To simplify writing equations, the bias term is absorbed in weight/parameter vector by appending 1 to X vector. We will assume this too for convenience. With this understanding, we have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6476" y="5174747"/>
            <a:ext cx="3007247" cy="923330"/>
          </a:xfrm>
          <a:prstGeom prst="rect">
            <a:avLst/>
          </a:prstGeom>
          <a:solidFill>
            <a:srgbClr val="77933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Updating using all examples is known as </a:t>
            </a:r>
            <a:r>
              <a:rPr lang="en-US" i="1" dirty="0"/>
              <a:t>batch gradient descent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" y="167868"/>
            <a:ext cx="5664200" cy="990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" y="1268769"/>
            <a:ext cx="5181600" cy="1066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" y="2495542"/>
            <a:ext cx="5422900" cy="1066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" y="4618840"/>
            <a:ext cx="3975100" cy="990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3" y="5590173"/>
            <a:ext cx="4229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do solution updating after every training example. In that case: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Thus, updating rule becomes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5688" y="5634563"/>
            <a:ext cx="5554647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updating rule is also known delta or </a:t>
            </a:r>
            <a:r>
              <a:rPr lang="en-US" i="1" dirty="0" err="1"/>
              <a:t>Widrow</a:t>
            </a:r>
            <a:r>
              <a:rPr lang="en-US" i="1" dirty="0"/>
              <a:t>-Hoff rule. We saw this rule earlier also.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9" y="4666901"/>
            <a:ext cx="5334000" cy="431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8" y="2852755"/>
            <a:ext cx="3619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0BDDC-E95F-1040-9A30-AD72A6E8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869680" cy="5508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87D5B-0E29-8349-8C2E-D857E39CD472}"/>
              </a:ext>
            </a:extLst>
          </p:cNvPr>
          <p:cNvSpPr txBox="1"/>
          <p:nvPr/>
        </p:nvSpPr>
        <p:spPr>
          <a:xfrm>
            <a:off x="4572000" y="1066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model parameter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879BE-B163-EE44-A3FB-D5BAE2031DB0}"/>
              </a:ext>
            </a:extLst>
          </p:cNvPr>
          <p:cNvSpPr txBox="1"/>
          <p:nvPr/>
        </p:nvSpPr>
        <p:spPr>
          <a:xfrm>
            <a:off x="5105400" y="18288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being generated from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53214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4F29-C27B-6F43-B3FA-A1184777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2B65-631E-1042-8D89-2B952F74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 return to a former or less developed state </a:t>
            </a:r>
            <a:r>
              <a:rPr lang="en-US" sz="2000" dirty="0"/>
              <a:t>– Non-technical definition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modelling technique wherein the behavior of one or more dependent variables is analyzed with respect to one or more independent variables – Technical definition</a:t>
            </a:r>
            <a:endParaRPr lang="en-US" sz="2400" dirty="0"/>
          </a:p>
        </p:txBody>
      </p:sp>
      <p:pic>
        <p:nvPicPr>
          <p:cNvPr id="12292" name="Picture 4" descr="Foundations of data science made simple (Part 2)- Edvancer Eduventures">
            <a:extLst>
              <a:ext uri="{FF2B5EF4-FFF2-40B4-BE49-F238E27FC236}">
                <a16:creationId xmlns:a16="http://schemas.microsoft.com/office/drawing/2014/main" id="{040C9E1A-64CF-144A-88E6-EFF61C04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419600" cy="23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F75C5-BA8A-BF48-8151-BBC9D07D64E1}"/>
              </a:ext>
            </a:extLst>
          </p:cNvPr>
          <p:cNvSpPr txBox="1"/>
          <p:nvPr/>
        </p:nvSpPr>
        <p:spPr>
          <a:xfrm>
            <a:off x="762000" y="5752365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Regression involves fitting a curve/surface to multidimensional data that best describes it while classification involves finding a curve/surface that best partitions the data. Both techniques require training set and thus are examples of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2074705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F43A0C-9DAA-3C4D-9789-0A59CB52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09550"/>
            <a:ext cx="6921500" cy="643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C7E0F-5821-504E-B908-F1ED5013F17B}"/>
              </a:ext>
            </a:extLst>
          </p:cNvPr>
          <p:cNvSpPr txBox="1"/>
          <p:nvPr/>
        </p:nvSpPr>
        <p:spPr>
          <a:xfrm>
            <a:off x="5943600" y="7620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Learned model parameters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61659-333F-B94A-8D20-47E15869B003}"/>
              </a:ext>
            </a:extLst>
          </p:cNvPr>
          <p:cNvSpPr txBox="1"/>
          <p:nvPr/>
        </p:nvSpPr>
        <p:spPr>
          <a:xfrm>
            <a:off x="3505200" y="3733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plot vs. iterations</a:t>
            </a:r>
          </a:p>
        </p:txBody>
      </p:sp>
    </p:spTree>
    <p:extLst>
      <p:ext uri="{BB962C8B-B14F-4D97-AF65-F5344CB8AC3E}">
        <p14:creationId xmlns:p14="http://schemas.microsoft.com/office/powerpoint/2010/main" val="122433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94C9-0D16-8742-8E43-9CAFFC82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 Using </a:t>
            </a:r>
            <a:r>
              <a:rPr lang="en-US" dirty="0" err="1"/>
              <a:t>sklearn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AD17B-9EC3-BD46-9F9F-6679F3DD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8245"/>
            <a:ext cx="8915400" cy="6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70FB1-33B5-A34F-AD28-62B98914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"/>
            <a:ext cx="8520328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1821D-BE08-D543-B2B6-8CFF3357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70916"/>
            <a:ext cx="8412480" cy="67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85A165-9480-394E-A66D-5D543099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5" y="231046"/>
            <a:ext cx="8937870" cy="6395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4AF0A9-2718-C44C-B534-445369D5AFAA}"/>
              </a:ext>
            </a:extLst>
          </p:cNvPr>
          <p:cNvSpPr txBox="1"/>
          <p:nvPr/>
        </p:nvSpPr>
        <p:spPr>
          <a:xfrm>
            <a:off x="3124200" y="914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score close to 1 means a good fit</a:t>
            </a:r>
          </a:p>
        </p:txBody>
      </p:sp>
    </p:spTree>
    <p:extLst>
      <p:ext uri="{BB962C8B-B14F-4D97-AF65-F5344CB8AC3E}">
        <p14:creationId xmlns:p14="http://schemas.microsoft.com/office/powerpoint/2010/main" val="911619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in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we use all features or a subset in our multiple regression model?</a:t>
            </a:r>
          </a:p>
          <a:p>
            <a:pPr lvl="1"/>
            <a:r>
              <a:rPr lang="en-US" dirty="0"/>
              <a:t>Same problem as that of feature selection</a:t>
            </a:r>
          </a:p>
          <a:p>
            <a:pPr lvl="2"/>
            <a:r>
              <a:rPr lang="en-US" dirty="0"/>
              <a:t>Backward and forward stepwise selection methods</a:t>
            </a:r>
          </a:p>
          <a:p>
            <a:pPr lvl="2"/>
            <a:r>
              <a:rPr lang="en-US" dirty="0"/>
              <a:t>PCA</a:t>
            </a:r>
          </a:p>
          <a:p>
            <a:pPr lvl="2"/>
            <a:r>
              <a:rPr lang="en-US" dirty="0"/>
              <a:t>Shrinkage methods</a:t>
            </a:r>
          </a:p>
        </p:txBody>
      </p:sp>
    </p:spTree>
    <p:extLst>
      <p:ext uri="{BB962C8B-B14F-4D97-AF65-F5344CB8AC3E}">
        <p14:creationId xmlns:p14="http://schemas.microsoft.com/office/powerpoint/2010/main" val="371332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idea?</a:t>
            </a:r>
          </a:p>
          <a:p>
            <a:pPr lvl="1"/>
            <a:r>
              <a:rPr lang="en-US" sz="2400" dirty="0"/>
              <a:t>Use additional constraints to reduce (shrink) coefficients</a:t>
            </a:r>
          </a:p>
          <a:p>
            <a:pPr lvl="1"/>
            <a:r>
              <a:rPr lang="en-US" sz="2400" dirty="0"/>
              <a:t>Since shrinking is a continuous operator compared to stepwise selection, better regression results with less variability are obtained</a:t>
            </a:r>
          </a:p>
          <a:p>
            <a:pPr lvl="1"/>
            <a:r>
              <a:rPr lang="en-US" sz="2400" dirty="0"/>
              <a:t>Ridge Regression</a:t>
            </a:r>
          </a:p>
          <a:p>
            <a:pPr lvl="2"/>
            <a:r>
              <a:rPr lang="en-US" sz="2000" dirty="0"/>
              <a:t>Minimize least squares subject to:</a:t>
            </a:r>
          </a:p>
          <a:p>
            <a:pPr lvl="1"/>
            <a:r>
              <a:rPr lang="en-US" sz="2400" dirty="0"/>
              <a:t>The LASSO (Least Absolute Shrinkage &amp; Selection Operator) </a:t>
            </a:r>
          </a:p>
          <a:p>
            <a:pPr lvl="2"/>
            <a:r>
              <a:rPr lang="en-US" sz="2000" dirty="0"/>
              <a:t>Minimize least squares subject to: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6019800"/>
            <a:ext cx="4431171" cy="369332"/>
          </a:xfrm>
          <a:prstGeom prst="rect">
            <a:avLst/>
          </a:prstGeom>
          <a:solidFill>
            <a:srgbClr val="B0E67A"/>
          </a:solidFill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</a:t>
            </a:r>
            <a:r>
              <a:rPr lang="en-US" dirty="0" err="1"/>
              <a:t>lasso.html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486236"/>
              </p:ext>
            </p:extLst>
          </p:nvPr>
        </p:nvGraphicFramePr>
        <p:xfrm>
          <a:off x="5867400" y="3581400"/>
          <a:ext cx="1066800" cy="9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800" imgH="520700" progId="Equation.3">
                  <p:embed/>
                </p:oleObj>
              </mc:Choice>
              <mc:Fallback>
                <p:oleObj name="Equation" r:id="rId2" imgW="558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67400" y="3581400"/>
                        <a:ext cx="1066800" cy="9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539282"/>
              </p:ext>
            </p:extLst>
          </p:nvPr>
        </p:nvGraphicFramePr>
        <p:xfrm>
          <a:off x="5943599" y="5181600"/>
          <a:ext cx="1511969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00" imgH="482600" progId="Equation.3">
                  <p:embed/>
                </p:oleObj>
              </mc:Choice>
              <mc:Fallback>
                <p:oleObj name="Equation" r:id="rId4" imgW="736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3599" y="5181600"/>
                        <a:ext cx="1511969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8573712-2AD5-BA47-891C-95F9568DB887}"/>
              </a:ext>
            </a:extLst>
          </p:cNvPr>
          <p:cNvSpPr txBox="1"/>
          <p:nvPr/>
        </p:nvSpPr>
        <p:spPr>
          <a:xfrm>
            <a:off x="7696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  <a:r>
              <a:rPr lang="en-US" sz="1200" dirty="0"/>
              <a:t> :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87550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90342"/>
            <a:ext cx="8229600" cy="4525963"/>
          </a:xfrm>
        </p:spPr>
        <p:txBody>
          <a:bodyPr/>
          <a:lstStyle/>
          <a:p>
            <a:r>
              <a:rPr lang="en-US" dirty="0"/>
              <a:t>Also help in avoiding overfitting</a:t>
            </a:r>
          </a:p>
          <a:p>
            <a:r>
              <a:rPr lang="en-US" dirty="0"/>
              <a:t>The term </a:t>
            </a:r>
            <a:r>
              <a:rPr lang="en-US" i="1" dirty="0"/>
              <a:t>regularization</a:t>
            </a:r>
            <a:r>
              <a:rPr lang="en-US" dirty="0"/>
              <a:t> is also used in many instances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038600"/>
            <a:ext cx="1600200" cy="1200329"/>
          </a:xfrm>
          <a:prstGeom prst="rect">
            <a:avLst/>
          </a:prstGeom>
          <a:solidFill>
            <a:srgbClr val="B0E67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closed form solution exists for ridge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3020" y="3900100"/>
            <a:ext cx="1524000" cy="1477328"/>
          </a:xfrm>
          <a:prstGeom prst="rect">
            <a:avLst/>
          </a:prstGeom>
          <a:solidFill>
            <a:srgbClr val="B0E67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Lasso</a:t>
            </a:r>
            <a:r>
              <a:rPr lang="en-US"/>
              <a:t>, the solution </a:t>
            </a:r>
            <a:r>
              <a:rPr lang="en-US" dirty="0"/>
              <a:t>is obtained via quadratic programming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310" y="3682893"/>
            <a:ext cx="1828800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lasso does better when the response is a function of only a relatively small</a:t>
            </a:r>
          </a:p>
          <a:p>
            <a:r>
              <a:rPr lang="en-US" dirty="0"/>
              <a:t>number of predictors</a:t>
            </a:r>
          </a:p>
        </p:txBody>
      </p:sp>
    </p:spTree>
    <p:extLst>
      <p:ext uri="{BB962C8B-B14F-4D97-AF65-F5344CB8AC3E}">
        <p14:creationId xmlns:p14="http://schemas.microsoft.com/office/powerpoint/2010/main" val="91079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4535" y="625492"/>
            <a:ext cx="8229600" cy="102279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charset="0"/>
              </a:rPr>
              <a:t>An Example Illustrating Use of a Shrinkage Method	</a:t>
            </a:r>
          </a:p>
        </p:txBody>
      </p:sp>
      <p:pic>
        <p:nvPicPr>
          <p:cNvPr id="10243" name="Content Placeholder 7" descr="Figure1.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2" y="1724355"/>
            <a:ext cx="4800600" cy="3190541"/>
          </a:xfrm>
        </p:spPr>
      </p:pic>
      <p:pic>
        <p:nvPicPr>
          <p:cNvPr id="10244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2" y="4929100"/>
            <a:ext cx="6026150" cy="73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12107" y="4863357"/>
            <a:ext cx="6584984" cy="110836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8217" tIns="39108" rIns="78217" bIns="39108" spcCol="0" rtlCol="0" anchor="ctr"/>
          <a:lstStyle/>
          <a:p>
            <a:pPr algn="ctr"/>
            <a:endParaRPr lang="en-US" sz="1540"/>
          </a:p>
        </p:txBody>
      </p:sp>
      <p:sp>
        <p:nvSpPr>
          <p:cNvPr id="3" name="TextBox 2"/>
          <p:cNvSpPr txBox="1"/>
          <p:nvPr/>
        </p:nvSpPr>
        <p:spPr>
          <a:xfrm>
            <a:off x="7636300" y="3689795"/>
            <a:ext cx="782374" cy="315968"/>
          </a:xfrm>
          <a:prstGeom prst="rect">
            <a:avLst/>
          </a:prstGeom>
          <a:noFill/>
        </p:spPr>
        <p:txBody>
          <a:bodyPr wrap="square" lIns="78217" tIns="39108" rIns="78217" bIns="39108" rtlCol="0">
            <a:spAutoFit/>
          </a:bodyPr>
          <a:lstStyle/>
          <a:p>
            <a:r>
              <a:rPr lang="en-US" sz="1540" dirty="0"/>
              <a:t>Model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375508" y="4211374"/>
            <a:ext cx="325989" cy="586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22860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given 10 (</a:t>
            </a:r>
            <a:r>
              <a:rPr lang="en-US" dirty="0" err="1"/>
              <a:t>x,y</a:t>
            </a:r>
            <a:r>
              <a:rPr lang="en-US" dirty="0"/>
              <a:t>) pair of points to fit a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59887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alibri" charset="0"/>
              </a:rPr>
              <a:t>Sum-of-Squares Error Function</a:t>
            </a:r>
          </a:p>
        </p:txBody>
      </p:sp>
      <p:pic>
        <p:nvPicPr>
          <p:cNvPr id="11267" name="Content Placeholder 3" descr="Figure1.3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2819" y="1724348"/>
            <a:ext cx="4446587" cy="3000188"/>
          </a:xfrm>
        </p:spPr>
      </p:pic>
      <p:pic>
        <p:nvPicPr>
          <p:cNvPr id="11268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8" y="4929099"/>
            <a:ext cx="3444875" cy="68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05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162800" cy="914400"/>
          </a:xfrm>
        </p:spPr>
        <p:txBody>
          <a:bodyPr/>
          <a:lstStyle/>
          <a:p>
            <a:r>
              <a:rPr lang="en-US" sz="2400" dirty="0"/>
              <a:t>Two variable case: x – independent (</a:t>
            </a:r>
            <a:r>
              <a:rPr lang="en-US" sz="2400" dirty="0">
                <a:solidFill>
                  <a:srgbClr val="FF0000"/>
                </a:solidFill>
              </a:rPr>
              <a:t>predictor</a:t>
            </a:r>
            <a:r>
              <a:rPr lang="en-US" sz="2400" dirty="0"/>
              <a:t>) variable, y – dependent (</a:t>
            </a:r>
            <a:r>
              <a:rPr lang="en-US" sz="2400" dirty="0">
                <a:solidFill>
                  <a:srgbClr val="FF0000"/>
                </a:solidFill>
              </a:rPr>
              <a:t>output variable</a:t>
            </a:r>
            <a:r>
              <a:rPr lang="en-US" sz="2400" dirty="0"/>
              <a:t>)</a:t>
            </a:r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740758"/>
              </p:ext>
            </p:extLst>
          </p:nvPr>
        </p:nvGraphicFramePr>
        <p:xfrm>
          <a:off x="706170" y="4802873"/>
          <a:ext cx="2777198" cy="93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17700" imgH="647700" progId="Equation.3">
                  <p:embed/>
                </p:oleObj>
              </mc:Choice>
              <mc:Fallback>
                <p:oleObj name="Equation" r:id="rId2" imgW="1917700" imgH="647700" progId="Equation.3">
                  <p:embed/>
                  <p:pic>
                    <p:nvPicPr>
                      <p:cNvPr id="1218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170" y="4802873"/>
                        <a:ext cx="2777198" cy="93883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25312"/>
              </p:ext>
            </p:extLst>
          </p:nvPr>
        </p:nvGraphicFramePr>
        <p:xfrm>
          <a:off x="769034" y="5941373"/>
          <a:ext cx="1219200" cy="30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190500" progId="Equation.3">
                  <p:embed/>
                </p:oleObj>
              </mc:Choice>
              <mc:Fallback>
                <p:oleObj name="Equation" r:id="rId4" imgW="749300" imgH="190500" progId="Equation.3">
                  <p:embed/>
                  <p:pic>
                    <p:nvPicPr>
                      <p:cNvPr id="121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034" y="5941373"/>
                        <a:ext cx="1219200" cy="3087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762000" y="2178425"/>
            <a:ext cx="6858000" cy="19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en-US" sz="2000" dirty="0">
                <a:cs typeface="Times New Roman" pitchFamily="18" charset="0"/>
              </a:rPr>
              <a:t>Given {x</a:t>
            </a:r>
            <a:r>
              <a:rPr lang="en-US" sz="2000" baseline="-30000" dirty="0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 err="1">
                <a:cs typeface="Times New Roman" pitchFamily="18" charset="0"/>
              </a:rPr>
              <a:t>y</a:t>
            </a:r>
            <a:r>
              <a:rPr lang="en-US" sz="2000" baseline="-30000" dirty="0" err="1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}, </a:t>
            </a:r>
            <a:r>
              <a:rPr lang="en-US" sz="2000" dirty="0" err="1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= 1, N</a:t>
            </a:r>
            <a:endParaRPr lang="en-US" sz="2000" dirty="0"/>
          </a:p>
          <a:p>
            <a:r>
              <a:rPr lang="en-US" sz="2000" dirty="0">
                <a:cs typeface="Times New Roman" pitchFamily="18" charset="0"/>
              </a:rPr>
              <a:t>Find a</a:t>
            </a:r>
            <a:r>
              <a:rPr lang="en-US" sz="2000" baseline="-30000" dirty="0"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 and a</a:t>
            </a:r>
            <a:r>
              <a:rPr lang="en-US" sz="2000" baseline="-30000" dirty="0">
                <a:cs typeface="Times New Roman" pitchFamily="18" charset="0"/>
              </a:rPr>
              <a:t>1</a:t>
            </a:r>
            <a:r>
              <a:rPr lang="en-US" sz="2000" dirty="0">
                <a:cs typeface="Times New Roman" pitchFamily="18" charset="0"/>
              </a:rPr>
              <a:t> to fit the following model</a:t>
            </a:r>
            <a:endParaRPr lang="en-US" sz="2000" dirty="0"/>
          </a:p>
          <a:p>
            <a:r>
              <a:rPr lang="en-US" sz="2000" dirty="0" err="1">
                <a:cs typeface="Times New Roman" pitchFamily="18" charset="0"/>
              </a:rPr>
              <a:t>ŷ</a:t>
            </a:r>
            <a:r>
              <a:rPr lang="en-US" sz="2000" baseline="-30000" dirty="0" err="1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 = a</a:t>
            </a:r>
            <a:r>
              <a:rPr lang="en-US" sz="2000" baseline="-30000" dirty="0"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 + a</a:t>
            </a:r>
            <a:r>
              <a:rPr lang="en-US" sz="2000" baseline="-30000" dirty="0">
                <a:cs typeface="Times New Roman" pitchFamily="18" charset="0"/>
              </a:rPr>
              <a:t>1</a:t>
            </a:r>
            <a:r>
              <a:rPr lang="en-US" sz="2000" dirty="0">
                <a:cs typeface="Times New Roman" pitchFamily="18" charset="0"/>
              </a:rPr>
              <a:t> x</a:t>
            </a:r>
            <a:r>
              <a:rPr lang="en-US" sz="2000" baseline="-30000" dirty="0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; </a:t>
            </a:r>
            <a:r>
              <a:rPr lang="en-US" sz="2000" dirty="0" err="1">
                <a:cs typeface="Times New Roman" pitchFamily="18" charset="0"/>
              </a:rPr>
              <a:t>i</a:t>
            </a:r>
            <a:r>
              <a:rPr lang="en-US" sz="2000" dirty="0">
                <a:cs typeface="Times New Roman" pitchFamily="18" charset="0"/>
              </a:rPr>
              <a:t> =1, N</a:t>
            </a:r>
            <a:endParaRPr lang="en-US" sz="2000" dirty="0"/>
          </a:p>
          <a:p>
            <a:r>
              <a:rPr lang="en-US" sz="2000" dirty="0">
                <a:cs typeface="Times New Roman" pitchFamily="18" charset="0"/>
              </a:rPr>
              <a:t>By minimizing the prediction error, the following solution is obtained</a:t>
            </a:r>
            <a:endParaRPr lang="en-US" sz="2000" dirty="0"/>
          </a:p>
          <a:p>
            <a:endParaRPr lang="en-US" dirty="0"/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66DA1-4D38-2B46-A3AB-1236A036F3A4}"/>
              </a:ext>
            </a:extLst>
          </p:cNvPr>
          <p:cNvSpPr txBox="1"/>
          <p:nvPr/>
        </p:nvSpPr>
        <p:spPr>
          <a:xfrm>
            <a:off x="2223233" y="6015484"/>
            <a:ext cx="3263119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Try to derive the result by taking derivatives of Err </a:t>
            </a:r>
            <a:r>
              <a:rPr lang="en-US" sz="1400" dirty="0" err="1"/>
              <a:t>w.r.t.</a:t>
            </a:r>
            <a:r>
              <a:rPr lang="en-US" sz="1400" dirty="0"/>
              <a:t> </a:t>
            </a:r>
            <a:r>
              <a:rPr lang="en-US" sz="1400" dirty="0">
                <a:cs typeface="Times New Roman" pitchFamily="18" charset="0"/>
              </a:rPr>
              <a:t>a</a:t>
            </a:r>
            <a:r>
              <a:rPr lang="en-US" sz="1400" baseline="-30000" dirty="0">
                <a:cs typeface="Times New Roman" pitchFamily="18" charset="0"/>
              </a:rPr>
              <a:t>0</a:t>
            </a:r>
            <a:r>
              <a:rPr lang="en-US" sz="1400" dirty="0">
                <a:cs typeface="Times New Roman" pitchFamily="18" charset="0"/>
              </a:rPr>
              <a:t> and a</a:t>
            </a:r>
            <a:r>
              <a:rPr lang="en-US" sz="1400" baseline="-30000" dirty="0">
                <a:cs typeface="Times New Roman" pitchFamily="18" charset="0"/>
              </a:rPr>
              <a:t>1</a:t>
            </a:r>
            <a:r>
              <a:rPr lang="en-US" sz="1400" dirty="0">
                <a:cs typeface="Times New Roman" pitchFamily="18" charset="0"/>
              </a:rPr>
              <a:t>, set them equal to 0 and solve.</a:t>
            </a:r>
            <a:endParaRPr lang="en-US" sz="1400" dirty="0"/>
          </a:p>
        </p:txBody>
      </p:sp>
      <p:pic>
        <p:nvPicPr>
          <p:cNvPr id="13316" name="Picture 4" descr="Statistics &amp; Probability - Math - LibGuides at Concordian International  School - Thailand">
            <a:extLst>
              <a:ext uri="{FF2B5EF4-FFF2-40B4-BE49-F238E27FC236}">
                <a16:creationId xmlns:a16="http://schemas.microsoft.com/office/drawing/2014/main" id="{DA0E63CF-BAD4-234D-B77F-0EC1120B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03" y="3488565"/>
            <a:ext cx="3187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0DBCB-9A1C-C147-A7FF-4C89CF73D20E}"/>
              </a:ext>
            </a:extLst>
          </p:cNvPr>
          <p:cNvSpPr txBox="1"/>
          <p:nvPr/>
        </p:nvSpPr>
        <p:spPr>
          <a:xfrm>
            <a:off x="6944751" y="6398696"/>
            <a:ext cx="25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001B6-D0F3-1A4B-A308-22311B12E26E}"/>
              </a:ext>
            </a:extLst>
          </p:cNvPr>
          <p:cNvSpPr txBox="1"/>
          <p:nvPr/>
        </p:nvSpPr>
        <p:spPr>
          <a:xfrm>
            <a:off x="5503103" y="4752714"/>
            <a:ext cx="25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59C26-4BC5-544D-8224-E82EF7B43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66" y="3894565"/>
            <a:ext cx="3021134" cy="7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1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charset="0"/>
              </a:rPr>
              <a:t>0</a:t>
            </a:r>
            <a:r>
              <a:rPr lang="en-GB" baseline="30000" dirty="0">
                <a:latin typeface="Calibri" charset="0"/>
              </a:rPr>
              <a:t>th</a:t>
            </a:r>
            <a:r>
              <a:rPr lang="en-GB" dirty="0">
                <a:latin typeface="Calibri" charset="0"/>
              </a:rPr>
              <a:t> Order Polynomial Fit</a:t>
            </a:r>
          </a:p>
        </p:txBody>
      </p:sp>
      <p:pic>
        <p:nvPicPr>
          <p:cNvPr id="12291" name="Content Placeholder 3" descr="Figure1.4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227" y="1971522"/>
            <a:ext cx="5334000" cy="3545677"/>
          </a:xfrm>
        </p:spPr>
      </p:pic>
    </p:spTree>
    <p:extLst>
      <p:ext uri="{BB962C8B-B14F-4D97-AF65-F5344CB8AC3E}">
        <p14:creationId xmlns:p14="http://schemas.microsoft.com/office/powerpoint/2010/main" val="968709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charset="0"/>
              </a:rPr>
              <a:t>1</a:t>
            </a:r>
            <a:r>
              <a:rPr lang="en-GB" baseline="30000" dirty="0">
                <a:latin typeface="Calibri" charset="0"/>
              </a:rPr>
              <a:t>st</a:t>
            </a:r>
            <a:r>
              <a:rPr lang="en-GB" dirty="0">
                <a:latin typeface="Calibri" charset="0"/>
              </a:rPr>
              <a:t> Order Polynomial Fit</a:t>
            </a:r>
          </a:p>
        </p:txBody>
      </p:sp>
      <p:pic>
        <p:nvPicPr>
          <p:cNvPr id="13315" name="Content Placeholder 3" descr="Figure1.4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227" y="1971522"/>
            <a:ext cx="5334000" cy="3545677"/>
          </a:xfrm>
        </p:spPr>
      </p:pic>
    </p:spTree>
    <p:extLst>
      <p:ext uri="{BB962C8B-B14F-4D97-AF65-F5344CB8AC3E}">
        <p14:creationId xmlns:p14="http://schemas.microsoft.com/office/powerpoint/2010/main" val="1019996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charset="0"/>
              </a:rPr>
              <a:t>3</a:t>
            </a:r>
            <a:r>
              <a:rPr lang="en-GB" baseline="30000" dirty="0">
                <a:latin typeface="Calibri" charset="0"/>
              </a:rPr>
              <a:t>rd</a:t>
            </a:r>
            <a:r>
              <a:rPr lang="en-GB" dirty="0">
                <a:latin typeface="Calibri" charset="0"/>
              </a:rPr>
              <a:t> Order Polynomial Fit</a:t>
            </a:r>
          </a:p>
        </p:txBody>
      </p:sp>
      <p:pic>
        <p:nvPicPr>
          <p:cNvPr id="14339" name="Content Placeholder 3" descr="Figure1.4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227" y="1971522"/>
            <a:ext cx="5334000" cy="3545677"/>
          </a:xfrm>
        </p:spPr>
      </p:pic>
      <p:sp>
        <p:nvSpPr>
          <p:cNvPr id="2" name="TextBox 1"/>
          <p:cNvSpPr txBox="1"/>
          <p:nvPr/>
        </p:nvSpPr>
        <p:spPr>
          <a:xfrm>
            <a:off x="228600" y="3429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a good fit</a:t>
            </a:r>
          </a:p>
        </p:txBody>
      </p:sp>
    </p:spTree>
    <p:extLst>
      <p:ext uri="{BB962C8B-B14F-4D97-AF65-F5344CB8AC3E}">
        <p14:creationId xmlns:p14="http://schemas.microsoft.com/office/powerpoint/2010/main" val="186603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charset="0"/>
              </a:rPr>
              <a:t>9</a:t>
            </a:r>
            <a:r>
              <a:rPr lang="en-GB" baseline="30000" dirty="0">
                <a:latin typeface="Calibri" charset="0"/>
              </a:rPr>
              <a:t>th</a:t>
            </a:r>
            <a:r>
              <a:rPr lang="en-GB" dirty="0">
                <a:latin typeface="Calibri" charset="0"/>
              </a:rPr>
              <a:t> Order Polynomial Fit</a:t>
            </a:r>
          </a:p>
        </p:txBody>
      </p:sp>
      <p:pic>
        <p:nvPicPr>
          <p:cNvPr id="15363" name="Content Placeholder 3" descr="Figure1.4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225" y="1971524"/>
            <a:ext cx="5330825" cy="3542836"/>
          </a:xfrm>
        </p:spPr>
      </p:pic>
      <p:sp>
        <p:nvSpPr>
          <p:cNvPr id="2" name="TextBox 1"/>
          <p:cNvSpPr txBox="1"/>
          <p:nvPr/>
        </p:nvSpPr>
        <p:spPr>
          <a:xfrm>
            <a:off x="2094483" y="5776124"/>
            <a:ext cx="4955037" cy="315984"/>
          </a:xfrm>
          <a:prstGeom prst="rect">
            <a:avLst/>
          </a:prstGeom>
          <a:noFill/>
        </p:spPr>
        <p:txBody>
          <a:bodyPr wrap="square" lIns="78232" tIns="39116" rIns="78232" bIns="39116" rtlCol="0">
            <a:spAutoFit/>
          </a:bodyPr>
          <a:lstStyle/>
          <a:p>
            <a:pPr algn="ctr"/>
            <a:r>
              <a:rPr lang="en-US" sz="1540" dirty="0"/>
              <a:t>Zero error fit. Is this the best model for this problem?</a:t>
            </a:r>
          </a:p>
        </p:txBody>
      </p:sp>
    </p:spTree>
    <p:extLst>
      <p:ext uri="{BB962C8B-B14F-4D97-AF65-F5344CB8AC3E}">
        <p14:creationId xmlns:p14="http://schemas.microsoft.com/office/powerpoint/2010/main" val="56319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8889" r="5317" b="8889"/>
          <a:stretch/>
        </p:blipFill>
        <p:spPr>
          <a:xfrm>
            <a:off x="685799" y="609600"/>
            <a:ext cx="7848601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41910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values of the fitted coefficients. Note extremely high values for the 9-th order model</a:t>
            </a:r>
          </a:p>
        </p:txBody>
      </p:sp>
    </p:spTree>
    <p:extLst>
      <p:ext uri="{BB962C8B-B14F-4D97-AF65-F5344CB8AC3E}">
        <p14:creationId xmlns:p14="http://schemas.microsoft.com/office/powerpoint/2010/main" val="375672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8889" r="7892" b="10000"/>
          <a:stretch/>
        </p:blipFill>
        <p:spPr>
          <a:xfrm>
            <a:off x="685799" y="609600"/>
            <a:ext cx="7620001" cy="556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6600" y="26670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 reduces with 100 pairs of (</a:t>
            </a:r>
            <a:r>
              <a:rPr lang="en-US" dirty="0" err="1"/>
              <a:t>x,y</a:t>
            </a:r>
            <a:r>
              <a:rPr lang="en-US" dirty="0"/>
              <a:t>) values</a:t>
            </a:r>
          </a:p>
        </p:txBody>
      </p:sp>
    </p:spTree>
    <p:extLst>
      <p:ext uri="{BB962C8B-B14F-4D97-AF65-F5344CB8AC3E}">
        <p14:creationId xmlns:p14="http://schemas.microsoft.com/office/powerpoint/2010/main" val="82543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igure1.7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57" y="560330"/>
            <a:ext cx="3906620" cy="290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igure1.7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98" y="560295"/>
            <a:ext cx="3911872" cy="29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Figure1.4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139" y="3429000"/>
            <a:ext cx="3911872" cy="29053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7" name="Content Placeholder 3" descr="Figure1.4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7198" y="3429000"/>
            <a:ext cx="3911872" cy="2905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824" y="3494198"/>
            <a:ext cx="156376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dirty="0"/>
              <a:t>No regularization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2286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9-th order model fitting with regularization/ridge regression for two values of lambda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5404" y="611962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we are using a 9-th model, the result is similar to the 3-rd order model without shrinkage</a:t>
            </a:r>
          </a:p>
        </p:txBody>
      </p:sp>
    </p:spTree>
    <p:extLst>
      <p:ext uri="{BB962C8B-B14F-4D97-AF65-F5344CB8AC3E}">
        <p14:creationId xmlns:p14="http://schemas.microsoft.com/office/powerpoint/2010/main" val="170959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t="10000" r="8750" b="11111"/>
          <a:stretch/>
        </p:blipFill>
        <p:spPr>
          <a:xfrm>
            <a:off x="838199" y="685800"/>
            <a:ext cx="7391401" cy="54102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43400" y="2209800"/>
            <a:ext cx="2133600" cy="3429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26670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Shrinkage effect 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354361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ABF0C50-894B-E74A-8C10-227D88A9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205173" cy="6035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2466DF-F1A9-2F44-9B1E-378D4C4E377E}"/>
              </a:ext>
            </a:extLst>
          </p:cNvPr>
          <p:cNvSpPr/>
          <p:nvPr/>
        </p:nvSpPr>
        <p:spPr>
          <a:xfrm>
            <a:off x="685800" y="762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Lasso (Least Absolute Shrinkage &amp; Selection Operator Demo</a:t>
            </a:r>
          </a:p>
        </p:txBody>
      </p:sp>
    </p:spTree>
    <p:extLst>
      <p:ext uri="{BB962C8B-B14F-4D97-AF65-F5344CB8AC3E}">
        <p14:creationId xmlns:p14="http://schemas.microsoft.com/office/powerpoint/2010/main" val="280616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A41E-C764-A84A-AC69-081BE5F0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Linear Regression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BF07F-89C2-AC47-A3D8-F9A2568D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8686800" cy="29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5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19" name="Rectangle 1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Example</a:t>
            </a:r>
          </a:p>
        </p:txBody>
      </p:sp>
      <p:graphicFrame>
        <p:nvGraphicFramePr>
          <p:cNvPr id="123028" name="Group 14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349009"/>
              </p:ext>
            </p:extLst>
          </p:nvPr>
        </p:nvGraphicFramePr>
        <p:xfrm>
          <a:off x="567397" y="2214880"/>
          <a:ext cx="3048000" cy="4311908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Number of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Employees (x)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contract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sales (in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$10,000's) 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3029" name="Rectangle 149"/>
          <p:cNvSpPr>
            <a:spLocks noChangeArrowheads="1"/>
          </p:cNvSpPr>
          <p:nvPr/>
        </p:nvSpPr>
        <p:spPr bwMode="auto">
          <a:xfrm>
            <a:off x="5020676" y="2611546"/>
            <a:ext cx="3505200" cy="525401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en-US" sz="2800"/>
              <a:t>ŷi = 0.79 + 1.218 xi</a:t>
            </a:r>
          </a:p>
        </p:txBody>
      </p:sp>
      <p:sp>
        <p:nvSpPr>
          <p:cNvPr id="123030" name="Rectangle 150"/>
          <p:cNvSpPr>
            <a:spLocks noChangeArrowheads="1"/>
          </p:cNvSpPr>
          <p:nvPr/>
        </p:nvSpPr>
        <p:spPr bwMode="auto">
          <a:xfrm>
            <a:off x="4954587" y="3727226"/>
            <a:ext cx="3810000" cy="194117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en-US" sz="2000" dirty="0"/>
              <a:t>The prediction error is called the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residual sum of square error</a:t>
            </a:r>
            <a:r>
              <a:rPr lang="en-US" sz="2000" dirty="0">
                <a:solidFill>
                  <a:srgbClr val="0070C0"/>
                </a:solidFill>
              </a:rPr>
              <a:t>. The </a:t>
            </a:r>
            <a:r>
              <a:rPr lang="en-US" sz="2000" i="1" dirty="0">
                <a:solidFill>
                  <a:srgbClr val="0070C0"/>
                </a:solidFill>
              </a:rPr>
              <a:t>residual variance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is a measure of error fluctuation. The square root of the residual variance is called the </a:t>
            </a:r>
            <a:r>
              <a:rPr lang="en-US" sz="2000" i="1" dirty="0">
                <a:solidFill>
                  <a:srgbClr val="0070C0"/>
                </a:solidFill>
              </a:rPr>
              <a:t>standard error of the estimate</a:t>
            </a:r>
            <a:r>
              <a:rPr lang="en-US" sz="2000" dirty="0"/>
              <a:t>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983287" y="4204981"/>
            <a:ext cx="381000" cy="167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954587" y="5697998"/>
            <a:ext cx="2511425" cy="519167"/>
            <a:chOff x="381000" y="2136775"/>
            <a:chExt cx="2511425" cy="519167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381000" y="2289175"/>
              <a:ext cx="2511425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i="1" dirty="0">
                  <a:solidFill>
                    <a:srgbClr val="FF9900"/>
                  </a:solidFill>
                  <a:latin typeface="Arial" charset="0"/>
                </a:rPr>
                <a:t>SSE </a:t>
              </a:r>
              <a:r>
                <a:rPr lang="en-US" b="1" i="1" dirty="0">
                  <a:latin typeface="Arial" charset="0"/>
                </a:rPr>
                <a:t>=</a:t>
              </a:r>
              <a:r>
                <a:rPr lang="en-US" b="1" dirty="0">
                  <a:latin typeface="Symbol" charset="0"/>
                </a:rPr>
                <a:t></a:t>
              </a:r>
              <a:r>
                <a:rPr lang="en-US" b="1" dirty="0">
                  <a:latin typeface="Arial" charset="0"/>
                </a:rPr>
                <a:t>(</a:t>
              </a:r>
              <a:r>
                <a:rPr lang="en-US" b="1" i="1" dirty="0" err="1">
                  <a:latin typeface="Arial" charset="0"/>
                </a:rPr>
                <a:t>y</a:t>
              </a:r>
              <a:r>
                <a:rPr lang="en-US" b="1" i="1" baseline="-25000" dirty="0" err="1">
                  <a:latin typeface="Arial" charset="0"/>
                </a:rPr>
                <a:t>i</a:t>
              </a:r>
              <a:r>
                <a:rPr lang="en-US" b="1" i="1" baseline="-25000" dirty="0">
                  <a:latin typeface="Arial" charset="0"/>
                </a:rPr>
                <a:t> </a:t>
              </a:r>
              <a:r>
                <a:rPr lang="en-US" b="1" i="1" dirty="0">
                  <a:latin typeface="Arial" charset="0"/>
                </a:rPr>
                <a:t>- </a:t>
              </a:r>
              <a:r>
                <a:rPr lang="en-US" b="1" i="1" dirty="0" err="1">
                  <a:latin typeface="Arial" charset="0"/>
                </a:rPr>
                <a:t>y</a:t>
              </a:r>
              <a:r>
                <a:rPr lang="en-US" b="1" i="1" baseline="-25000" dirty="0" err="1">
                  <a:latin typeface="Arial" charset="0"/>
                </a:rPr>
                <a:t>i</a:t>
              </a:r>
              <a:r>
                <a:rPr lang="en-US" b="1" i="1" baseline="-25000" dirty="0">
                  <a:latin typeface="Arial" charset="0"/>
                </a:rPr>
                <a:t> </a:t>
              </a:r>
              <a:r>
                <a:rPr lang="en-US" b="1" i="1" dirty="0">
                  <a:latin typeface="Arial" charset="0"/>
                </a:rPr>
                <a:t>)</a:t>
              </a:r>
              <a:r>
                <a:rPr lang="en-US" b="1" i="1" baseline="30000" dirty="0">
                  <a:latin typeface="Arial" charset="0"/>
                </a:rPr>
                <a:t>2</a:t>
              </a:r>
              <a:r>
                <a:rPr lang="en-US" b="1" i="1" dirty="0">
                  <a:latin typeface="Arial" charset="0"/>
                </a:rPr>
                <a:t> </a:t>
              </a: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600200" y="2136775"/>
              <a:ext cx="685800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Symbol" charset="0"/>
                </a:rPr>
                <a:t></a:t>
              </a:r>
            </a:p>
          </p:txBody>
        </p:sp>
      </p:grp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322612"/>
              </p:ext>
            </p:extLst>
          </p:nvPr>
        </p:nvGraphicFramePr>
        <p:xfrm>
          <a:off x="5029200" y="3289887"/>
          <a:ext cx="790575" cy="437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3700" imgH="215900" progId="Equation.3">
                  <p:embed/>
                </p:oleObj>
              </mc:Choice>
              <mc:Fallback>
                <p:oleObj name="Equation" r:id="rId2" imgW="393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289887"/>
                        <a:ext cx="790575" cy="437339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3767" y="3375825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AA7C4-89A7-7749-97DF-7ADD1E4FE8B0}"/>
              </a:ext>
            </a:extLst>
          </p:cNvPr>
          <p:cNvSpPr txBox="1"/>
          <p:nvPr/>
        </p:nvSpPr>
        <p:spPr>
          <a:xfrm>
            <a:off x="4074928" y="1834190"/>
            <a:ext cx="4450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idea of doing regression here is to see how the sale is affected by changing the number of employees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600C6-580E-0346-993A-CC8D3C79CAEE}"/>
              </a:ext>
            </a:extLst>
          </p:cNvPr>
          <p:cNvSpPr txBox="1"/>
          <p:nvPr/>
        </p:nvSpPr>
        <p:spPr>
          <a:xfrm>
            <a:off x="3886200" y="2665187"/>
            <a:ext cx="990600" cy="38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29" grpId="0" animBg="1"/>
      <p:bldP spid="123030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6A4D-F41A-D940-BD0D-03C6B73E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Results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065B48-71EC-BD4B-9E32-F1BCAE2B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686800" cy="24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Logistic Regression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consider the following model used in linear regression. But in this case the dependent/outcome variable (y) is a discrete variable (</a:t>
            </a:r>
            <a:r>
              <a:rPr lang="en-US" sz="2400" i="1" dirty="0"/>
              <a:t>good/bad customer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y = a</a:t>
            </a:r>
            <a:r>
              <a:rPr lang="en-US" sz="2400" baseline="-25000" dirty="0"/>
              <a:t>0</a:t>
            </a:r>
            <a:r>
              <a:rPr lang="en-US" sz="2400" dirty="0"/>
              <a:t> + a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1</a:t>
            </a:r>
            <a:r>
              <a:rPr lang="en-US" sz="2400" dirty="0"/>
              <a:t> + a</a:t>
            </a:r>
            <a:r>
              <a:rPr lang="en-US" sz="2400" baseline="-25000" dirty="0"/>
              <a:t>2 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+ …………………… + </a:t>
            </a:r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r>
              <a:rPr lang="en-US" sz="2400" dirty="0"/>
              <a:t> </a:t>
            </a:r>
            <a:r>
              <a:rPr lang="en-US" sz="2400" dirty="0" err="1"/>
              <a:t>x</a:t>
            </a:r>
            <a:r>
              <a:rPr lang="en-US" sz="2400" baseline="-25000" dirty="0" err="1"/>
              <a:t>k</a:t>
            </a:r>
            <a:endParaRPr lang="en-US" sz="2400" dirty="0"/>
          </a:p>
          <a:p>
            <a:r>
              <a:rPr lang="en-US" sz="2400" dirty="0"/>
              <a:t>Let’s look at the following expression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The quantity </a:t>
            </a:r>
            <a:r>
              <a:rPr lang="en-US" sz="2400" i="1" dirty="0"/>
              <a:t>p</a:t>
            </a:r>
            <a:r>
              <a:rPr lang="en-US" sz="2400" dirty="0"/>
              <a:t> will always lie in the range 0-1 and thus can be interpreted as the probability of outcome </a:t>
            </a:r>
            <a:r>
              <a:rPr lang="en-US" sz="2400" i="1" dirty="0"/>
              <a:t>y </a:t>
            </a:r>
            <a:r>
              <a:rPr lang="en-US" sz="2400" dirty="0"/>
              <a:t> being good or bad.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9990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" imgH="165100" progId="Equation.3">
                  <p:embed/>
                </p:oleObj>
              </mc:Choice>
              <mc:Fallback>
                <p:oleObj name="Equation" r:id="rId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429567"/>
              </p:ext>
            </p:extLst>
          </p:nvPr>
        </p:nvGraphicFramePr>
        <p:xfrm>
          <a:off x="1981200" y="3657600"/>
          <a:ext cx="29098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800" imgH="406400" progId="Equation.3">
                  <p:embed/>
                </p:oleObj>
              </mc:Choice>
              <mc:Fallback>
                <p:oleObj name="Equation" r:id="rId4" imgW="11938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3657600"/>
                        <a:ext cx="290988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0970259-57BC-3846-927D-8338D199101E}"/>
              </a:ext>
            </a:extLst>
          </p:cNvPr>
          <p:cNvSpPr txBox="1"/>
          <p:nvPr/>
        </p:nvSpPr>
        <p:spPr>
          <a:xfrm>
            <a:off x="6934200" y="2743200"/>
            <a:ext cx="167640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Logistic regression is a classification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Logistic Regression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By simple rewriting, we get: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i="1" dirty="0"/>
              <a:t>log(p/(1-p)) = a</a:t>
            </a:r>
            <a:r>
              <a:rPr lang="en-US" sz="2800" i="1" baseline="-25000" dirty="0"/>
              <a:t>0</a:t>
            </a:r>
            <a:r>
              <a:rPr lang="en-US" sz="2800" i="1" dirty="0"/>
              <a:t> + a</a:t>
            </a:r>
            <a:r>
              <a:rPr lang="en-US" sz="2800" i="1" baseline="-25000" dirty="0"/>
              <a:t>1</a:t>
            </a:r>
            <a:r>
              <a:rPr lang="en-US" sz="2800" i="1" dirty="0"/>
              <a:t>x</a:t>
            </a:r>
            <a:r>
              <a:rPr lang="en-US" sz="2800" i="1" baseline="-25000" dirty="0"/>
              <a:t>1</a:t>
            </a:r>
            <a:r>
              <a:rPr lang="en-US" sz="2800" i="1" dirty="0"/>
              <a:t> + a</a:t>
            </a:r>
            <a:r>
              <a:rPr lang="en-US" sz="2800" i="1" baseline="-25000" dirty="0"/>
              <a:t>2</a:t>
            </a:r>
            <a:r>
              <a:rPr lang="en-US" sz="2800" i="1" dirty="0"/>
              <a:t>x</a:t>
            </a:r>
            <a:r>
              <a:rPr lang="en-US" sz="2800" i="1" baseline="-25000" dirty="0"/>
              <a:t>2</a:t>
            </a:r>
            <a:r>
              <a:rPr lang="en-US" sz="2800" i="1" dirty="0"/>
              <a:t> +··· + </a:t>
            </a:r>
            <a:r>
              <a:rPr lang="en-US" sz="2800" i="1" dirty="0" err="1"/>
              <a:t>a</a:t>
            </a:r>
            <a:r>
              <a:rPr lang="en-US" sz="2800" i="1" baseline="-25000" dirty="0" err="1"/>
              <a:t>k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k</a:t>
            </a:r>
            <a:r>
              <a:rPr lang="en-US" sz="2800" i="1" dirty="0"/>
              <a:t> </a:t>
            </a:r>
            <a:endParaRPr lang="en-US" i="1" dirty="0"/>
          </a:p>
          <a:p>
            <a:r>
              <a:rPr lang="en-US" sz="2800" dirty="0"/>
              <a:t>This ratio is called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</a:rPr>
              <a:t>log odds</a:t>
            </a:r>
          </a:p>
          <a:p>
            <a:r>
              <a:rPr lang="en-US" sz="2800" dirty="0"/>
              <a:t>The parameters of the logistic model are determined using the likelihood maximization-based cost function optimized via gradient search</a:t>
            </a:r>
          </a:p>
        </p:txBody>
      </p:sp>
    </p:spTree>
    <p:extLst>
      <p:ext uri="{BB962C8B-B14F-4D97-AF65-F5344CB8AC3E}">
        <p14:creationId xmlns:p14="http://schemas.microsoft.com/office/powerpoint/2010/main" val="25641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Default Example</a:t>
            </a:r>
          </a:p>
        </p:txBody>
      </p:sp>
      <p:pic>
        <p:nvPicPr>
          <p:cNvPr id="4" name="Picture 3" descr="Screen Shot 2016-10-01 at 7.1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7772400" cy="4805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590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attributes. </a:t>
            </a:r>
            <a:r>
              <a:rPr lang="en-US" dirty="0" err="1"/>
              <a:t>BusAge</a:t>
            </a:r>
            <a:r>
              <a:rPr lang="en-US" dirty="0"/>
              <a:t> in months and number of days delinquent. Target variable whether defaulted or not</a:t>
            </a:r>
          </a:p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188522"/>
              </p:ext>
            </p:extLst>
          </p:nvPr>
        </p:nvGraphicFramePr>
        <p:xfrm>
          <a:off x="4038600" y="3733800"/>
          <a:ext cx="3657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4836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Scoring Example</a:t>
            </a:r>
          </a:p>
        </p:txBody>
      </p:sp>
      <p:pic>
        <p:nvPicPr>
          <p:cNvPr id="10" name="Picture 9" descr="Screen Shot 2016-10-01 at 7.2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4495800" cy="2425844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652663"/>
              </p:ext>
            </p:extLst>
          </p:nvPr>
        </p:nvGraphicFramePr>
        <p:xfrm>
          <a:off x="-2082800" y="44450"/>
          <a:ext cx="13309600" cy="676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2630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59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is the probability of a business defaulting given that business has been with the bank for 26 months and is delinquent for 58 days?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	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6399" y="4867368"/>
            <a:ext cx="3623733" cy="830997"/>
          </a:xfrm>
          <a:prstGeom prst="rect">
            <a:avLst/>
          </a:prstGeom>
          <a:solidFill>
            <a:srgbClr val="8EB4E3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</a:t>
            </a:r>
            <a:r>
              <a:rPr lang="en-US" sz="2400" baseline="30000" dirty="0"/>
              <a:t>0.008*26+0.102*58-5.706</a:t>
            </a:r>
            <a:r>
              <a:rPr lang="en-US" sz="2400" dirty="0"/>
              <a:t>/(1+e</a:t>
            </a:r>
            <a:r>
              <a:rPr lang="en-US" sz="2400" baseline="30000" dirty="0"/>
              <a:t>0.008*26+0.102*58-5.706</a:t>
            </a:r>
            <a:r>
              <a:rPr lang="en-US" sz="24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68514" y="6083326"/>
            <a:ext cx="71091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0.603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745066" y="5194327"/>
            <a:ext cx="2489200" cy="1258331"/>
          </a:xfrm>
          <a:prstGeom prst="wedgeEllipseCallout">
            <a:avLst>
              <a:gd name="adj1" fmla="val 69141"/>
              <a:gd name="adj2" fmla="val -656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 the model parameters to calculate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0321" y="4190999"/>
            <a:ext cx="5039811" cy="369332"/>
          </a:xfrm>
          <a:prstGeom prst="rect">
            <a:avLst/>
          </a:prstGeom>
          <a:solidFill>
            <a:srgbClr val="8EB4E3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BUSAGE: 0.008; DAYSDELQ: 0.102; Intercept: -5.076</a:t>
            </a:r>
          </a:p>
        </p:txBody>
      </p:sp>
    </p:spTree>
    <p:extLst>
      <p:ext uri="{BB962C8B-B14F-4D97-AF65-F5344CB8AC3E}">
        <p14:creationId xmlns:p14="http://schemas.microsoft.com/office/powerpoint/2010/main" val="1146585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C76B-96FD-F447-B395-D8772EB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 using 2-D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DC616-7C49-084B-8A17-F8DCC39A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7927"/>
            <a:ext cx="7469945" cy="53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BD9333-321B-3B48-B78D-A0482D85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522"/>
            <a:ext cx="9144000" cy="46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7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71DB2-BECF-E448-AFE9-5164BE26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" y="76200"/>
            <a:ext cx="7741920" cy="3720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7753A-D72F-A54E-98D2-EA042A5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1" y="3962400"/>
            <a:ext cx="7095978" cy="2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1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19C23-CC79-A445-8091-4B2DF692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"/>
            <a:ext cx="8095130" cy="6255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7ECBD-7EC9-1947-B1B3-6652DCF29DC4}"/>
              </a:ext>
            </a:extLst>
          </p:cNvPr>
          <p:cNvSpPr txBox="1"/>
          <p:nvPr/>
        </p:nvSpPr>
        <p:spPr>
          <a:xfrm>
            <a:off x="6934200" y="3276600"/>
            <a:ext cx="1600200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Logistic regression is identical to a single neuron classifier with sigmoidal nonlinearity</a:t>
            </a:r>
          </a:p>
        </p:txBody>
      </p:sp>
    </p:spTree>
    <p:extLst>
      <p:ext uri="{BB962C8B-B14F-4D97-AF65-F5344CB8AC3E}">
        <p14:creationId xmlns:p14="http://schemas.microsoft.com/office/powerpoint/2010/main" val="285078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Assessing Model Goodness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567710" y="2317495"/>
            <a:ext cx="39052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buFontTx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Randomness</a:t>
            </a:r>
          </a:p>
          <a:p>
            <a:pPr algn="l">
              <a:buFontTx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Constant Variance</a:t>
            </a:r>
          </a:p>
          <a:p>
            <a:pPr algn="l">
              <a:buFontTx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Normal Distribution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609600" y="1752600"/>
            <a:ext cx="3800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800" dirty="0"/>
              <a:t>Residuals should have…</a:t>
            </a:r>
            <a:r>
              <a:rPr lang="en-US" dirty="0"/>
              <a:t> </a:t>
            </a:r>
          </a:p>
        </p:txBody>
      </p:sp>
      <p:grpSp>
        <p:nvGrpSpPr>
          <p:cNvPr id="22534" name="Group 1"/>
          <p:cNvGrpSpPr>
            <a:grpSpLocks/>
          </p:cNvGrpSpPr>
          <p:nvPr/>
        </p:nvGrpSpPr>
        <p:grpSpPr bwMode="auto">
          <a:xfrm>
            <a:off x="5173663" y="2328863"/>
            <a:ext cx="2754312" cy="2384425"/>
            <a:chOff x="5173663" y="2328863"/>
            <a:chExt cx="2753578" cy="2384841"/>
          </a:xfrm>
        </p:grpSpPr>
        <p:sp>
          <p:nvSpPr>
            <p:cNvPr id="22535" name="Freeform 10"/>
            <p:cNvSpPr>
              <a:spLocks/>
            </p:cNvSpPr>
            <p:nvPr/>
          </p:nvSpPr>
          <p:spPr bwMode="auto">
            <a:xfrm>
              <a:off x="5816600" y="2733675"/>
              <a:ext cx="1779587" cy="1785937"/>
            </a:xfrm>
            <a:custGeom>
              <a:avLst/>
              <a:gdLst>
                <a:gd name="T0" fmla="*/ 0 w 1556"/>
                <a:gd name="T1" fmla="*/ 0 h 1405"/>
                <a:gd name="T2" fmla="*/ 0 w 1556"/>
                <a:gd name="T3" fmla="*/ 587262 h 1405"/>
                <a:gd name="T4" fmla="*/ 345395 w 1556"/>
                <a:gd name="T5" fmla="*/ 587262 h 1405"/>
                <a:gd name="T6" fmla="*/ 0 60000 65536"/>
                <a:gd name="T7" fmla="*/ 0 60000 65536"/>
                <a:gd name="T8" fmla="*/ 0 60000 65536"/>
                <a:gd name="T9" fmla="*/ 0 w 1556"/>
                <a:gd name="T10" fmla="*/ 0 h 1405"/>
                <a:gd name="T11" fmla="*/ 1556 w 1556"/>
                <a:gd name="T12" fmla="*/ 1405 h 14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6" h="1405">
                  <a:moveTo>
                    <a:pt x="0" y="0"/>
                  </a:moveTo>
                  <a:lnTo>
                    <a:pt x="0" y="1405"/>
                  </a:lnTo>
                  <a:lnTo>
                    <a:pt x="1556" y="140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300" name="Rectangle 12"/>
            <p:cNvSpPr>
              <a:spLocks noChangeArrowheads="1"/>
            </p:cNvSpPr>
            <p:nvPr/>
          </p:nvSpPr>
          <p:spPr bwMode="auto">
            <a:xfrm>
              <a:off x="7598717" y="4375507"/>
              <a:ext cx="322176" cy="338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sz="16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Y</a:t>
              </a:r>
            </a:p>
          </p:txBody>
        </p:sp>
        <p:sp>
          <p:nvSpPr>
            <p:cNvPr id="652306" name="Rectangle 18"/>
            <p:cNvSpPr>
              <a:spLocks noChangeArrowheads="1"/>
            </p:cNvSpPr>
            <p:nvPr/>
          </p:nvSpPr>
          <p:spPr bwMode="auto">
            <a:xfrm>
              <a:off x="5173663" y="2640067"/>
              <a:ext cx="636417" cy="336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sz="1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Y</a:t>
              </a:r>
              <a:r>
                <a:rPr lang="en-AU" sz="16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- </a:t>
              </a:r>
              <a:r>
                <a:rPr lang="en-AU" sz="1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Y</a:t>
              </a:r>
              <a:endParaRPr lang="en-AU" sz="16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652307" name="Rectangle 19"/>
            <p:cNvSpPr>
              <a:spLocks noChangeArrowheads="1"/>
            </p:cNvSpPr>
            <p:nvPr/>
          </p:nvSpPr>
          <p:spPr bwMode="auto">
            <a:xfrm>
              <a:off x="5505362" y="2514632"/>
              <a:ext cx="301545" cy="336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sz="16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^</a:t>
              </a:r>
            </a:p>
          </p:txBody>
        </p:sp>
        <p:sp>
          <p:nvSpPr>
            <p:cNvPr id="22539" name="Oval 23"/>
            <p:cNvSpPr>
              <a:spLocks noChangeArrowheads="1"/>
            </p:cNvSpPr>
            <p:nvPr/>
          </p:nvSpPr>
          <p:spPr bwMode="auto">
            <a:xfrm>
              <a:off x="6100763" y="3467100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Oval 24"/>
            <p:cNvSpPr>
              <a:spLocks noChangeArrowheads="1"/>
            </p:cNvSpPr>
            <p:nvPr/>
          </p:nvSpPr>
          <p:spPr bwMode="auto">
            <a:xfrm>
              <a:off x="6292850" y="3090863"/>
              <a:ext cx="82550" cy="9048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Oval 25"/>
            <p:cNvSpPr>
              <a:spLocks noChangeArrowheads="1"/>
            </p:cNvSpPr>
            <p:nvPr/>
          </p:nvSpPr>
          <p:spPr bwMode="auto">
            <a:xfrm>
              <a:off x="6586538" y="2835275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Oval 26"/>
            <p:cNvSpPr>
              <a:spLocks noChangeArrowheads="1"/>
            </p:cNvSpPr>
            <p:nvPr/>
          </p:nvSpPr>
          <p:spPr bwMode="auto">
            <a:xfrm>
              <a:off x="6764338" y="3024188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Oval 27"/>
            <p:cNvSpPr>
              <a:spLocks noChangeArrowheads="1"/>
            </p:cNvSpPr>
            <p:nvPr/>
          </p:nvSpPr>
          <p:spPr bwMode="auto">
            <a:xfrm>
              <a:off x="6499225" y="3379788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4" name="Oval 28"/>
            <p:cNvSpPr>
              <a:spLocks noChangeArrowheads="1"/>
            </p:cNvSpPr>
            <p:nvPr/>
          </p:nvSpPr>
          <p:spPr bwMode="auto">
            <a:xfrm>
              <a:off x="6403975" y="3919538"/>
              <a:ext cx="80962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5" name="Oval 29"/>
            <p:cNvSpPr>
              <a:spLocks noChangeArrowheads="1"/>
            </p:cNvSpPr>
            <p:nvPr/>
          </p:nvSpPr>
          <p:spPr bwMode="auto">
            <a:xfrm>
              <a:off x="6746875" y="3487738"/>
              <a:ext cx="80962" cy="9048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6" name="Oval 30"/>
            <p:cNvSpPr>
              <a:spLocks noChangeArrowheads="1"/>
            </p:cNvSpPr>
            <p:nvPr/>
          </p:nvSpPr>
          <p:spPr bwMode="auto">
            <a:xfrm>
              <a:off x="6778625" y="4102100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7" name="Oval 31"/>
            <p:cNvSpPr>
              <a:spLocks noChangeArrowheads="1"/>
            </p:cNvSpPr>
            <p:nvPr/>
          </p:nvSpPr>
          <p:spPr bwMode="auto">
            <a:xfrm>
              <a:off x="7038975" y="2917825"/>
              <a:ext cx="82550" cy="9048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Oval 32"/>
            <p:cNvSpPr>
              <a:spLocks noChangeArrowheads="1"/>
            </p:cNvSpPr>
            <p:nvPr/>
          </p:nvSpPr>
          <p:spPr bwMode="auto">
            <a:xfrm>
              <a:off x="6983413" y="3375025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Oval 33"/>
            <p:cNvSpPr>
              <a:spLocks noChangeArrowheads="1"/>
            </p:cNvSpPr>
            <p:nvPr/>
          </p:nvSpPr>
          <p:spPr bwMode="auto">
            <a:xfrm>
              <a:off x="7272338" y="3232150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Oval 34"/>
            <p:cNvSpPr>
              <a:spLocks noChangeArrowheads="1"/>
            </p:cNvSpPr>
            <p:nvPr/>
          </p:nvSpPr>
          <p:spPr bwMode="auto">
            <a:xfrm>
              <a:off x="7331075" y="3538538"/>
              <a:ext cx="82550" cy="9048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1" name="Oval 35"/>
            <p:cNvSpPr>
              <a:spLocks noChangeArrowheads="1"/>
            </p:cNvSpPr>
            <p:nvPr/>
          </p:nvSpPr>
          <p:spPr bwMode="auto">
            <a:xfrm>
              <a:off x="7216775" y="3873500"/>
              <a:ext cx="82550" cy="920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381" name="Rectangle 93"/>
            <p:cNvSpPr>
              <a:spLocks noChangeArrowheads="1"/>
            </p:cNvSpPr>
            <p:nvPr/>
          </p:nvSpPr>
          <p:spPr bwMode="auto">
            <a:xfrm>
              <a:off x="6049729" y="2328863"/>
              <a:ext cx="1471220" cy="336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sz="16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Residual Plot</a:t>
              </a: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7625696" y="4258012"/>
              <a:ext cx="301545" cy="338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sz="16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^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8200" y="4648200"/>
            <a:ext cx="5257800" cy="1441450"/>
            <a:chOff x="3352800" y="1846263"/>
            <a:chExt cx="5257800" cy="1441450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6022975" y="2286000"/>
              <a:ext cx="25876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i="1" dirty="0">
                  <a:solidFill>
                    <a:schemeClr val="tx2"/>
                  </a:solidFill>
                  <a:latin typeface="Arial" charset="0"/>
                </a:rPr>
                <a:t>SST </a:t>
              </a:r>
              <a:r>
                <a:rPr lang="en-US" b="1" i="1" dirty="0">
                  <a:latin typeface="Arial" charset="0"/>
                </a:rPr>
                <a:t>=</a:t>
              </a:r>
              <a:r>
                <a:rPr lang="en-US" b="1" i="1" dirty="0">
                  <a:solidFill>
                    <a:schemeClr val="tx2"/>
                  </a:solidFill>
                  <a:latin typeface="Arial" charset="0"/>
                </a:rPr>
                <a:t> </a:t>
              </a:r>
              <a:r>
                <a:rPr lang="en-US" b="1" dirty="0">
                  <a:latin typeface="Symbol" charset="0"/>
                </a:rPr>
                <a:t></a:t>
              </a:r>
              <a:r>
                <a:rPr lang="en-US" b="1" dirty="0">
                  <a:latin typeface="Arial" charset="0"/>
                </a:rPr>
                <a:t>(</a:t>
              </a:r>
              <a:r>
                <a:rPr lang="en-US" b="1" i="1" dirty="0">
                  <a:solidFill>
                    <a:schemeClr val="accent1"/>
                  </a:solidFill>
                  <a:latin typeface="Arial" charset="0"/>
                </a:rPr>
                <a:t>Y</a:t>
              </a:r>
              <a:r>
                <a:rPr lang="en-US" b="1" i="1" baseline="-25000" dirty="0">
                  <a:solidFill>
                    <a:schemeClr val="accent1"/>
                  </a:solidFill>
                  <a:latin typeface="Arial" charset="0"/>
                </a:rPr>
                <a:t>i</a:t>
              </a:r>
              <a:r>
                <a:rPr lang="en-US" b="1" i="1" baseline="-25000" dirty="0">
                  <a:solidFill>
                    <a:schemeClr val="tx2"/>
                  </a:solidFill>
                  <a:latin typeface="Arial" charset="0"/>
                </a:rPr>
                <a:t> </a:t>
              </a:r>
              <a:r>
                <a:rPr lang="en-US" b="1" i="1" dirty="0">
                  <a:latin typeface="Arial" charset="0"/>
                </a:rPr>
                <a:t>-</a:t>
              </a:r>
              <a:r>
                <a:rPr lang="en-US" b="1" i="1" dirty="0">
                  <a:solidFill>
                    <a:schemeClr val="tx2"/>
                  </a:solidFill>
                  <a:latin typeface="Arial" charset="0"/>
                </a:rPr>
                <a:t> </a:t>
              </a:r>
              <a:r>
                <a:rPr lang="en-US" b="1" i="1" dirty="0">
                  <a:solidFill>
                    <a:srgbClr val="00FF00"/>
                  </a:solidFill>
                  <a:latin typeface="Arial" charset="0"/>
                </a:rPr>
                <a:t>Y</a:t>
              </a:r>
              <a:r>
                <a:rPr lang="en-US" b="1" i="1" dirty="0">
                  <a:latin typeface="Arial" charset="0"/>
                </a:rPr>
                <a:t>)</a:t>
              </a:r>
              <a:r>
                <a:rPr lang="en-US" b="1" i="1" baseline="30000" dirty="0">
                  <a:latin typeface="Arial" charset="0"/>
                </a:rPr>
                <a:t>2</a:t>
              </a: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352800" y="2286000"/>
              <a:ext cx="2438400" cy="1001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i="1" dirty="0">
                  <a:solidFill>
                    <a:schemeClr val="folHlink"/>
                  </a:solidFill>
                  <a:latin typeface="Arial" charset="0"/>
                </a:rPr>
                <a:t>SSR</a:t>
              </a:r>
              <a:r>
                <a:rPr lang="en-US" b="1" i="1" dirty="0">
                  <a:latin typeface="Arial" charset="0"/>
                </a:rPr>
                <a:t> = </a:t>
              </a:r>
              <a:r>
                <a:rPr lang="en-US" b="1" dirty="0">
                  <a:latin typeface="Symbol" charset="0"/>
                </a:rPr>
                <a:t></a:t>
              </a:r>
              <a:r>
                <a:rPr lang="en-US" b="1" dirty="0">
                  <a:latin typeface="Arial" charset="0"/>
                </a:rPr>
                <a:t>(</a:t>
              </a:r>
              <a:r>
                <a:rPr lang="en-US" b="1" i="1" dirty="0">
                  <a:solidFill>
                    <a:schemeClr val="hlink"/>
                  </a:solidFill>
                  <a:latin typeface="Arial" charset="0"/>
                </a:rPr>
                <a:t>Y</a:t>
              </a:r>
              <a:r>
                <a:rPr lang="en-US" b="1" i="1" baseline="-25000" dirty="0">
                  <a:solidFill>
                    <a:schemeClr val="hlink"/>
                  </a:solidFill>
                  <a:latin typeface="Arial" charset="0"/>
                </a:rPr>
                <a:t>i </a:t>
              </a:r>
              <a:r>
                <a:rPr lang="en-US" b="1" i="1" dirty="0">
                  <a:latin typeface="Arial" charset="0"/>
                </a:rPr>
                <a:t>-</a:t>
              </a:r>
              <a:r>
                <a:rPr lang="en-US" b="1" i="1" dirty="0">
                  <a:solidFill>
                    <a:schemeClr val="tx2"/>
                  </a:solidFill>
                  <a:latin typeface="Arial" charset="0"/>
                </a:rPr>
                <a:t> </a:t>
              </a:r>
              <a:r>
                <a:rPr lang="en-US" b="1" i="1" dirty="0">
                  <a:solidFill>
                    <a:srgbClr val="00FF00"/>
                  </a:solidFill>
                  <a:latin typeface="Arial" charset="0"/>
                </a:rPr>
                <a:t>Y</a:t>
              </a:r>
              <a:r>
                <a:rPr lang="en-US" b="1" i="1" dirty="0">
                  <a:latin typeface="Arial" charset="0"/>
                </a:rPr>
                <a:t>)</a:t>
              </a:r>
              <a:r>
                <a:rPr lang="en-US" b="1" i="1" baseline="30000" dirty="0">
                  <a:latin typeface="Arial" charset="0"/>
                </a:rPr>
                <a:t>2</a:t>
              </a:r>
              <a:r>
                <a:rPr lang="en-US" b="1" i="1" dirty="0">
                  <a:latin typeface="Arial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b="1" i="1" dirty="0">
                  <a:latin typeface="Arial" charset="0"/>
                </a:rPr>
                <a:t> </a:t>
              </a: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7315200" y="1846263"/>
              <a:ext cx="606425" cy="51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>
                  <a:solidFill>
                    <a:srgbClr val="66FF33"/>
                  </a:solidFill>
                  <a:latin typeface="Times New Roman" charset="0"/>
                </a:rPr>
                <a:t>_</a:t>
              </a: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4724400" y="1846263"/>
              <a:ext cx="606425" cy="51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800" b="1" dirty="0">
                  <a:solidFill>
                    <a:srgbClr val="66FF33"/>
                  </a:solidFill>
                  <a:latin typeface="Times New Roman" charset="0"/>
                </a:rPr>
                <a:t>_</a:t>
              </a: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4343400" y="2074863"/>
              <a:ext cx="10763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dirty="0">
                  <a:solidFill>
                    <a:schemeClr val="hlink"/>
                  </a:solidFill>
                  <a:latin typeface="Symbol" charset="0"/>
                </a:rPr>
                <a:t></a:t>
              </a:r>
            </a:p>
          </p:txBody>
        </p:sp>
      </p:grp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38200" y="5943600"/>
            <a:ext cx="2058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SSR/SST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656" y="5619335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Coefficient of Determination</a:t>
            </a:r>
            <a:r>
              <a:rPr lang="en-US" dirty="0"/>
              <a:t>; it measures the </a:t>
            </a:r>
            <a:r>
              <a:rPr lang="en-US" dirty="0">
                <a:latin typeface="Arial" charset="0"/>
              </a:rPr>
              <a:t>proportion of variation in Y explained by (the variation in) X. A value close to 1 is considered good. Why?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7D339-161E-DD4E-A501-B4DD5BAD8335}"/>
              </a:ext>
            </a:extLst>
          </p:cNvPr>
          <p:cNvSpPr txBox="1"/>
          <p:nvPr/>
        </p:nvSpPr>
        <p:spPr>
          <a:xfrm>
            <a:off x="5638800" y="4876800"/>
            <a:ext cx="281940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SST stands for Sum of Squares Total. Similar to variance.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FBFE6C-D87D-EE46-A451-722480FFBB08}"/>
              </a:ext>
            </a:extLst>
          </p:cNvPr>
          <p:cNvSpPr txBox="1"/>
          <p:nvPr/>
        </p:nvSpPr>
        <p:spPr>
          <a:xfrm>
            <a:off x="644773" y="3796060"/>
            <a:ext cx="3660776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SSR stands for Sum of Squares due to Regression. Measures how far are predicted values from mean of the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2238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32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1" y="1568185"/>
            <a:ext cx="1587500" cy="128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2242" y="1769096"/>
            <a:ext cx="458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will be the prediction, 0 or 1, of the logistic regression model for an input [2 5]</a:t>
            </a:r>
            <a:r>
              <a:rPr lang="en-US" baseline="30000" dirty="0"/>
              <a:t>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does the decision boundary look like in x</a:t>
            </a:r>
            <a:r>
              <a:rPr lang="en-US" baseline="-25000" dirty="0"/>
              <a:t>1</a:t>
            </a:r>
            <a:r>
              <a:rPr lang="en-US" dirty="0"/>
              <a:t>-x</a:t>
            </a:r>
            <a:r>
              <a:rPr lang="en-US" baseline="-25000" dirty="0"/>
              <a:t>2</a:t>
            </a:r>
            <a:r>
              <a:rPr lang="en-US" dirty="0"/>
              <a:t> space?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7061" y="3542905"/>
            <a:ext cx="3657600" cy="2865821"/>
            <a:chOff x="367061" y="3542905"/>
            <a:chExt cx="3657600" cy="2865821"/>
          </a:xfrm>
        </p:grpSpPr>
        <p:pic>
          <p:nvPicPr>
            <p:cNvPr id="7" name="Picture 6" descr="Screen Shot 2017-01-16 at 2.12.3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61" y="3542905"/>
              <a:ext cx="3657600" cy="2865821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348" y="3657396"/>
              <a:ext cx="1790700" cy="3048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3122" y="296004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 in a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4449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D917-77F4-1A4D-8703-2D8478C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9247-573E-9546-B9DB-D622DB25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perform nonlinear regression?</a:t>
            </a:r>
          </a:p>
          <a:p>
            <a:r>
              <a:rPr lang="en-US" dirty="0"/>
              <a:t>We can use some of the non-parametric methods that were used for classification</a:t>
            </a:r>
          </a:p>
          <a:p>
            <a:pPr lvl="1"/>
            <a:r>
              <a:rPr lang="en-US" dirty="0"/>
              <a:t>KNN Regression</a:t>
            </a:r>
          </a:p>
          <a:p>
            <a:pPr lvl="2"/>
            <a:r>
              <a:rPr lang="en-US" dirty="0"/>
              <a:t>Find k neighbors and combine their dependent variable values</a:t>
            </a:r>
          </a:p>
          <a:p>
            <a:pPr lvl="1"/>
            <a:r>
              <a:rPr lang="en-US" dirty="0"/>
              <a:t>Regression Tree</a:t>
            </a:r>
          </a:p>
          <a:p>
            <a:pPr lvl="2"/>
            <a:r>
              <a:rPr lang="en-US" dirty="0"/>
              <a:t>Discussed next</a:t>
            </a:r>
          </a:p>
          <a:p>
            <a:pPr lvl="1"/>
            <a:r>
              <a:rPr lang="en-US" dirty="0"/>
              <a:t>Feedforward Neural Network</a:t>
            </a:r>
          </a:p>
          <a:p>
            <a:pPr lvl="2"/>
            <a:r>
              <a:rPr lang="en-US" dirty="0"/>
              <a:t>Example shown later</a:t>
            </a:r>
          </a:p>
        </p:txBody>
      </p:sp>
    </p:spTree>
    <p:extLst>
      <p:ext uri="{BB962C8B-B14F-4D97-AF65-F5344CB8AC3E}">
        <p14:creationId xmlns:p14="http://schemas.microsoft.com/office/powerpoint/2010/main" val="1846063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4557420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36" t="22917" r="22862"/>
          <a:stretch/>
        </p:blipFill>
        <p:spPr>
          <a:xfrm>
            <a:off x="4419600" y="3733800"/>
            <a:ext cx="4495800" cy="281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681835"/>
            <a:ext cx="403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This tree roughly corresponds to the following regression surface (assuming that there were only the predictor variables X</a:t>
            </a:r>
            <a:r>
              <a:rPr lang="en-US" sz="1050" dirty="0">
                <a:latin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</a:rPr>
              <a:t>and X</a:t>
            </a:r>
            <a:r>
              <a:rPr lang="en-US" sz="1050" dirty="0">
                <a:latin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</a:rPr>
              <a:t>)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9C64-4366-8346-90BB-C343A123FBBE}"/>
              </a:ext>
            </a:extLst>
          </p:cNvPr>
          <p:cNvSpPr txBox="1"/>
          <p:nvPr/>
        </p:nvSpPr>
        <p:spPr>
          <a:xfrm>
            <a:off x="5486400" y="1828800"/>
            <a:ext cx="289560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Regression tree modelling uses MSE criterion to determine splits</a:t>
            </a:r>
          </a:p>
        </p:txBody>
      </p:sp>
    </p:spTree>
    <p:extLst>
      <p:ext uri="{BB962C8B-B14F-4D97-AF65-F5344CB8AC3E}">
        <p14:creationId xmlns:p14="http://schemas.microsoft.com/office/powerpoint/2010/main" val="428067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Regression Tree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997" r="11716"/>
          <a:stretch/>
        </p:blipFill>
        <p:spPr>
          <a:xfrm>
            <a:off x="0" y="1030255"/>
            <a:ext cx="4114801" cy="49434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9" t="75511" r="36887" b="13999"/>
          <a:stretch/>
        </p:blipFill>
        <p:spPr bwMode="auto">
          <a:xfrm>
            <a:off x="3844090" y="3124200"/>
            <a:ext cx="5105400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96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32667" r="31625" b="9333"/>
          <a:stretch/>
        </p:blipFill>
        <p:spPr bwMode="auto">
          <a:xfrm>
            <a:off x="2438394" y="1828800"/>
            <a:ext cx="4695142" cy="44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9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2823-89AE-4E4E-875D-714263A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Tree Example using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90254-8E72-EC4B-9D3E-1E1A54754358}"/>
              </a:ext>
            </a:extLst>
          </p:cNvPr>
          <p:cNvSpPr/>
          <p:nvPr/>
        </p:nvSpPr>
        <p:spPr>
          <a:xfrm>
            <a:off x="660009" y="1560536"/>
            <a:ext cx="6629400" cy="8617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numpy as np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sklearn.tree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6BF4D-91DE-8B44-91A4-E11890AA38E9}"/>
              </a:ext>
            </a:extLst>
          </p:cNvPr>
          <p:cNvSpPr/>
          <p:nvPr/>
        </p:nvSpPr>
        <p:spPr>
          <a:xfrm>
            <a:off x="660009" y="2723780"/>
            <a:ext cx="670560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We will use a noisy sin function for data generation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np.random.RandomState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np.linspace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(0,5,100).reshape(-1,1)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#X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np.sort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(5 *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rng.rand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(100, 1), axis=0)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np.sin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(X).ravel()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y[::5] += 0.5*(0.5-rng.rand(20))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883C3-7FAA-B742-8E98-57CFDD5BE927}"/>
              </a:ext>
            </a:extLst>
          </p:cNvPr>
          <p:cNvSpPr/>
          <p:nvPr/>
        </p:nvSpPr>
        <p:spPr>
          <a:xfrm>
            <a:off x="652975" y="4656466"/>
            <a:ext cx="67056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Let's model data with a regression tree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We will produce two trees with different depths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regr_1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=2)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regr_2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=4)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regr_1.fit(X, y)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regr_2.fit(X, y)</a:t>
            </a:r>
          </a:p>
        </p:txBody>
      </p:sp>
    </p:spTree>
    <p:extLst>
      <p:ext uri="{BB962C8B-B14F-4D97-AF65-F5344CB8AC3E}">
        <p14:creationId xmlns:p14="http://schemas.microsoft.com/office/powerpoint/2010/main" val="2378762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2823-89AE-4E4E-875D-714263A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Example Contd.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27014-9F30-6C4F-849B-25C3CF116197}"/>
              </a:ext>
            </a:extLst>
          </p:cNvPr>
          <p:cNvSpPr/>
          <p:nvPr/>
        </p:nvSpPr>
        <p:spPr>
          <a:xfrm>
            <a:off x="914400" y="1600200"/>
            <a:ext cx="6477000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Predict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(0.0, 5.0, 0.05)[:,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np.newaxis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y_1 = regr_1.predict(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y_2 = regr_2.predict(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C317-9185-3447-B100-E5115765C6DF}"/>
              </a:ext>
            </a:extLst>
          </p:cNvPr>
          <p:cNvSpPr/>
          <p:nvPr/>
        </p:nvSpPr>
        <p:spPr>
          <a:xfrm>
            <a:off x="914400" y="2789978"/>
            <a:ext cx="6477000" cy="33547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Let's plot results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plt.figure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plt.scatter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(X, y, s=20,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edgecolor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="black", c="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darkorange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", label="data")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y_1, color="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cornflowerblue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", label="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=2", linewidth=2)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y_2, color="red", label="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=4", linewidth=2)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("data")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("target")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("Decision Tree Regression")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2289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F320-0876-774E-B9E5-9A3F97A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Plot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FAA40BB-57F1-A84F-8EE7-AAB8508D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62" y="2617570"/>
            <a:ext cx="5003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B5FD2-43EE-A84A-92A3-C2168ADFC086}"/>
              </a:ext>
            </a:extLst>
          </p:cNvPr>
          <p:cNvSpPr txBox="1"/>
          <p:nvPr/>
        </p:nvSpPr>
        <p:spPr>
          <a:xfrm>
            <a:off x="1828800" y="18288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Shows how to sin function is approximated by a combination of step functions</a:t>
            </a:r>
          </a:p>
        </p:txBody>
      </p:sp>
    </p:spTree>
    <p:extLst>
      <p:ext uri="{BB962C8B-B14F-4D97-AF65-F5344CB8AC3E}">
        <p14:creationId xmlns:p14="http://schemas.microsoft.com/office/powerpoint/2010/main" val="3725596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F87A-CD17-934D-9D4C-46E3C988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using MLP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C6795-E173-5242-931D-BEE4BF59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In place of output being class labels, the output in this case is a continuous number.</a:t>
            </a:r>
          </a:p>
          <a:p>
            <a:r>
              <a:rPr lang="en-US" sz="1800" dirty="0"/>
              <a:t>The following code shows MLP-based regression using the same data from the regression tree example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8B43B8-8DA2-2642-8A14-2605BDD8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42848"/>
            <a:ext cx="7162800" cy="3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77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E29A-8581-1644-9419-C90DFDE9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Regression Result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843B5E4-DFB3-514C-99AF-9F602AA3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752600"/>
            <a:ext cx="4826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06D95F-BA90-054E-8AE8-AC73B01EC6A6}"/>
              </a:ext>
            </a:extLst>
          </p:cNvPr>
          <p:cNvSpPr txBox="1"/>
          <p:nvPr/>
        </p:nvSpPr>
        <p:spPr>
          <a:xfrm>
            <a:off x="1981200" y="5562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MLP has accurately learned to predict the output.</a:t>
            </a:r>
          </a:p>
        </p:txBody>
      </p:sp>
    </p:spTree>
    <p:extLst>
      <p:ext uri="{BB962C8B-B14F-4D97-AF65-F5344CB8AC3E}">
        <p14:creationId xmlns:p14="http://schemas.microsoft.com/office/powerpoint/2010/main" val="147389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6F70-1B39-5F46-93EC-DF652768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Homoskedasticity vs. Heteroskedasticity</a:t>
            </a:r>
            <a:endParaRPr lang="en-US" sz="3600" dirty="0"/>
          </a:p>
        </p:txBody>
      </p:sp>
      <p:pic>
        <p:nvPicPr>
          <p:cNvPr id="18434" name="Picture 2" descr="Heteroskedasticity graphical approach">
            <a:extLst>
              <a:ext uri="{FF2B5EF4-FFF2-40B4-BE49-F238E27FC236}">
                <a16:creationId xmlns:a16="http://schemas.microsoft.com/office/drawing/2014/main" id="{5304C18B-2CB2-FB4C-A01D-0B2317EB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4" y="1579961"/>
            <a:ext cx="4565994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eteroskedasticity graph">
            <a:extLst>
              <a:ext uri="{FF2B5EF4-FFF2-40B4-BE49-F238E27FC236}">
                <a16:creationId xmlns:a16="http://schemas.microsoft.com/office/drawing/2014/main" id="{07E9F33E-8E84-0D42-A38A-EA0E5FC8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" y="4038600"/>
            <a:ext cx="4573784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A159D-C813-AE40-94CA-1ECE5C9B10C8}"/>
              </a:ext>
            </a:extLst>
          </p:cNvPr>
          <p:cNvSpPr/>
          <p:nvPr/>
        </p:nvSpPr>
        <p:spPr>
          <a:xfrm>
            <a:off x="4991542" y="2133600"/>
            <a:ext cx="3955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Homoskedasticity: When residuals show</a:t>
            </a:r>
          </a:p>
          <a:p>
            <a:r>
              <a:rPr lang="en-US" dirty="0"/>
              <a:t>more or less constant variance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BF088-6D71-4E41-8D2C-735AD5A13B6A}"/>
              </a:ext>
            </a:extLst>
          </p:cNvPr>
          <p:cNvSpPr/>
          <p:nvPr/>
        </p:nvSpPr>
        <p:spPr>
          <a:xfrm>
            <a:off x="4993887" y="4577120"/>
            <a:ext cx="3953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Heteroskedasticity: When residuals variance is divergent</a:t>
            </a:r>
          </a:p>
        </p:txBody>
      </p:sp>
    </p:spTree>
    <p:extLst>
      <p:ext uri="{BB962C8B-B14F-4D97-AF65-F5344CB8AC3E}">
        <p14:creationId xmlns:p14="http://schemas.microsoft.com/office/powerpoint/2010/main" val="273414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2147-D9D1-FB45-97BE-116B1A31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51427-6B07-9E44-AACA-F28645092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type of supervised learning for quantitative dependent variables</a:t>
            </a:r>
          </a:p>
          <a:p>
            <a:r>
              <a:rPr lang="en-US" dirty="0"/>
              <a:t>Numerous applications</a:t>
            </a:r>
          </a:p>
          <a:p>
            <a:r>
              <a:rPr lang="en-US" dirty="0"/>
              <a:t>Multicollinearity (situation when predictors are highly correlated) requires additional attention. Check the following post for details.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596CF-342C-8E45-A3B1-C0CFAE743C16}"/>
              </a:ext>
            </a:extLst>
          </p:cNvPr>
          <p:cNvSpPr/>
          <p:nvPr/>
        </p:nvSpPr>
        <p:spPr>
          <a:xfrm>
            <a:off x="838200" y="50292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iksinc.online</a:t>
            </a:r>
            <a:r>
              <a:rPr lang="en-US" dirty="0">
                <a:hlinkClick r:id="rId2"/>
              </a:rPr>
              <a:t>/2019/01/07/how-to-perform-regression-with-more-predictors-than-observations/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3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6EFA-8532-2343-A233-87386288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Homoskedasticity vs. Heteroskedasticity</a:t>
            </a:r>
            <a:endParaRPr lang="en-US" dirty="0"/>
          </a:p>
        </p:txBody>
      </p:sp>
      <p:pic>
        <p:nvPicPr>
          <p:cNvPr id="20482" name="Picture 2" descr="Linear regression assumes constant variance among the residuals. `model1` (left) shows definitive signs of heteroskedasticity whereas `model3` (right) appears to have constant variance.">
            <a:extLst>
              <a:ext uri="{FF2B5EF4-FFF2-40B4-BE49-F238E27FC236}">
                <a16:creationId xmlns:a16="http://schemas.microsoft.com/office/drawing/2014/main" id="{074925CA-AC00-1E45-8714-DB867C38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315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3B5B9-AB9B-8845-81BA-45E818BB193C}"/>
              </a:ext>
            </a:extLst>
          </p:cNvPr>
          <p:cNvSpPr txBox="1"/>
          <p:nvPr/>
        </p:nvSpPr>
        <p:spPr>
          <a:xfrm>
            <a:off x="2705100" y="5574396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RHS model has additional predictors </a:t>
            </a:r>
          </a:p>
        </p:txBody>
      </p:sp>
    </p:spTree>
    <p:extLst>
      <p:ext uri="{BB962C8B-B14F-4D97-AF65-F5344CB8AC3E}">
        <p14:creationId xmlns:p14="http://schemas.microsoft.com/office/powerpoint/2010/main" val="38613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4114800" y="2212290"/>
            <a:ext cx="3975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i="1" dirty="0">
                <a:latin typeface="+mn-lt"/>
              </a:rPr>
              <a:t>Y</a:t>
            </a:r>
            <a:r>
              <a:rPr lang="en-US" sz="2000" dirty="0">
                <a:latin typeface="+mn-lt"/>
              </a:rPr>
              <a:t> =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+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X</a:t>
            </a:r>
            <a:r>
              <a:rPr lang="en-US" sz="2000" dirty="0">
                <a:latin typeface="+mn-lt"/>
              </a:rPr>
              <a:t> +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X</a:t>
            </a:r>
            <a:r>
              <a:rPr lang="en-US" sz="20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 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037013" y="1371581"/>
            <a:ext cx="4435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dirty="0">
                <a:latin typeface="+mn-lt"/>
              </a:rPr>
              <a:t>Quadratic regression model:</a:t>
            </a:r>
          </a:p>
        </p:txBody>
      </p:sp>
      <p:grpSp>
        <p:nvGrpSpPr>
          <p:cNvPr id="16389" name="Group 27"/>
          <p:cNvGrpSpPr>
            <a:grpSpLocks/>
          </p:cNvGrpSpPr>
          <p:nvPr/>
        </p:nvGrpSpPr>
        <p:grpSpPr bwMode="auto">
          <a:xfrm>
            <a:off x="369649" y="1420813"/>
            <a:ext cx="3127375" cy="2598737"/>
            <a:chOff x="223" y="1521"/>
            <a:chExt cx="1970" cy="1637"/>
          </a:xfrm>
        </p:grpSpPr>
        <p:grpSp>
          <p:nvGrpSpPr>
            <p:cNvPr id="16390" name="Group 5"/>
            <p:cNvGrpSpPr>
              <a:grpSpLocks/>
            </p:cNvGrpSpPr>
            <p:nvPr/>
          </p:nvGrpSpPr>
          <p:grpSpPr bwMode="auto">
            <a:xfrm>
              <a:off x="223" y="1521"/>
              <a:ext cx="1970" cy="1637"/>
              <a:chOff x="223" y="1521"/>
              <a:chExt cx="2000" cy="1637"/>
            </a:xfrm>
          </p:grpSpPr>
          <p:sp>
            <p:nvSpPr>
              <p:cNvPr id="16393" name="Freeform 6"/>
              <p:cNvSpPr>
                <a:spLocks/>
              </p:cNvSpPr>
              <p:nvPr/>
            </p:nvSpPr>
            <p:spPr bwMode="auto">
              <a:xfrm>
                <a:off x="478" y="1521"/>
                <a:ext cx="1727" cy="1386"/>
              </a:xfrm>
              <a:custGeom>
                <a:avLst/>
                <a:gdLst>
                  <a:gd name="T0" fmla="*/ 0 w 1556"/>
                  <a:gd name="T1" fmla="*/ 0 h 1405"/>
                  <a:gd name="T2" fmla="*/ 0 w 1556"/>
                  <a:gd name="T3" fmla="*/ 1295 h 1405"/>
                  <a:gd name="T4" fmla="*/ 2910 w 1556"/>
                  <a:gd name="T5" fmla="*/ 1295 h 1405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1405"/>
                  <a:gd name="T11" fmla="*/ 1556 w 1556"/>
                  <a:gd name="T12" fmla="*/ 1405 h 14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1405">
                    <a:moveTo>
                      <a:pt x="0" y="0"/>
                    </a:moveTo>
                    <a:lnTo>
                      <a:pt x="0" y="1405"/>
                    </a:lnTo>
                    <a:lnTo>
                      <a:pt x="1556" y="140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1511" name="Rectangle 7"/>
              <p:cNvSpPr>
                <a:spLocks noChangeArrowheads="1"/>
              </p:cNvSpPr>
              <p:nvPr/>
            </p:nvSpPr>
            <p:spPr bwMode="auto">
              <a:xfrm>
                <a:off x="2019" y="2946"/>
                <a:ext cx="20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AU" sz="1600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X</a:t>
                </a:r>
              </a:p>
            </p:txBody>
          </p:sp>
          <p:sp>
            <p:nvSpPr>
              <p:cNvPr id="661512" name="Rectangle 8"/>
              <p:cNvSpPr>
                <a:spLocks noChangeArrowheads="1"/>
              </p:cNvSpPr>
              <p:nvPr/>
            </p:nvSpPr>
            <p:spPr bwMode="auto">
              <a:xfrm>
                <a:off x="223" y="1533"/>
                <a:ext cx="24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AU" sz="1600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Y</a:t>
                </a:r>
                <a:r>
                  <a:rPr lang="en-AU" sz="1600" b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 </a:t>
                </a:r>
              </a:p>
            </p:txBody>
          </p:sp>
          <p:sp>
            <p:nvSpPr>
              <p:cNvPr id="16396" name="Oval 9"/>
              <p:cNvSpPr>
                <a:spLocks noChangeArrowheads="1"/>
              </p:cNvSpPr>
              <p:nvPr/>
            </p:nvSpPr>
            <p:spPr bwMode="auto">
              <a:xfrm>
                <a:off x="619" y="2360"/>
                <a:ext cx="79" cy="7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7" name="Oval 10"/>
              <p:cNvSpPr>
                <a:spLocks noChangeArrowheads="1"/>
              </p:cNvSpPr>
              <p:nvPr/>
            </p:nvSpPr>
            <p:spPr bwMode="auto">
              <a:xfrm>
                <a:off x="795" y="2497"/>
                <a:ext cx="81" cy="7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8" name="Oval 11"/>
              <p:cNvSpPr>
                <a:spLocks noChangeArrowheads="1"/>
              </p:cNvSpPr>
              <p:nvPr/>
            </p:nvSpPr>
            <p:spPr bwMode="auto">
              <a:xfrm>
                <a:off x="928" y="1964"/>
                <a:ext cx="80" cy="7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99" name="Oval 12"/>
              <p:cNvSpPr>
                <a:spLocks noChangeArrowheads="1"/>
              </p:cNvSpPr>
              <p:nvPr/>
            </p:nvSpPr>
            <p:spPr bwMode="auto">
              <a:xfrm>
                <a:off x="1211" y="1897"/>
                <a:ext cx="81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0" name="Oval 13"/>
              <p:cNvSpPr>
                <a:spLocks noChangeArrowheads="1"/>
              </p:cNvSpPr>
              <p:nvPr/>
            </p:nvSpPr>
            <p:spPr bwMode="auto">
              <a:xfrm>
                <a:off x="911" y="2156"/>
                <a:ext cx="80" cy="7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1" name="Oval 14"/>
              <p:cNvSpPr>
                <a:spLocks noChangeArrowheads="1"/>
              </p:cNvSpPr>
              <p:nvPr/>
            </p:nvSpPr>
            <p:spPr bwMode="auto">
              <a:xfrm>
                <a:off x="895" y="2331"/>
                <a:ext cx="79" cy="7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2" name="Oval 15"/>
              <p:cNvSpPr>
                <a:spLocks noChangeArrowheads="1"/>
              </p:cNvSpPr>
              <p:nvPr/>
            </p:nvSpPr>
            <p:spPr bwMode="auto">
              <a:xfrm>
                <a:off x="1142" y="2082"/>
                <a:ext cx="79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3" name="Oval 16"/>
              <p:cNvSpPr>
                <a:spLocks noChangeArrowheads="1"/>
              </p:cNvSpPr>
              <p:nvPr/>
            </p:nvSpPr>
            <p:spPr bwMode="auto">
              <a:xfrm>
                <a:off x="1233" y="2185"/>
                <a:ext cx="80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4" name="Oval 17"/>
              <p:cNvSpPr>
                <a:spLocks noChangeArrowheads="1"/>
              </p:cNvSpPr>
              <p:nvPr/>
            </p:nvSpPr>
            <p:spPr bwMode="auto">
              <a:xfrm>
                <a:off x="1460" y="1838"/>
                <a:ext cx="80" cy="7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5" name="Oval 18"/>
              <p:cNvSpPr>
                <a:spLocks noChangeArrowheads="1"/>
              </p:cNvSpPr>
              <p:nvPr/>
            </p:nvSpPr>
            <p:spPr bwMode="auto">
              <a:xfrm>
                <a:off x="1611" y="2019"/>
                <a:ext cx="79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6" name="Oval 19"/>
              <p:cNvSpPr>
                <a:spLocks noChangeArrowheads="1"/>
              </p:cNvSpPr>
              <p:nvPr/>
            </p:nvSpPr>
            <p:spPr bwMode="auto">
              <a:xfrm>
                <a:off x="1712" y="1741"/>
                <a:ext cx="79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7" name="Oval 20"/>
              <p:cNvSpPr>
                <a:spLocks noChangeArrowheads="1"/>
              </p:cNvSpPr>
              <p:nvPr/>
            </p:nvSpPr>
            <p:spPr bwMode="auto">
              <a:xfrm>
                <a:off x="1828" y="1883"/>
                <a:ext cx="81" cy="7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8" name="Oval 21"/>
              <p:cNvSpPr>
                <a:spLocks noChangeArrowheads="1"/>
              </p:cNvSpPr>
              <p:nvPr/>
            </p:nvSpPr>
            <p:spPr bwMode="auto">
              <a:xfrm>
                <a:off x="1784" y="2041"/>
                <a:ext cx="81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9" name="Oval 22"/>
              <p:cNvSpPr>
                <a:spLocks noChangeArrowheads="1"/>
              </p:cNvSpPr>
              <p:nvPr/>
            </p:nvSpPr>
            <p:spPr bwMode="auto">
              <a:xfrm>
                <a:off x="2016" y="2170"/>
                <a:ext cx="81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0" name="Oval 23"/>
              <p:cNvSpPr>
                <a:spLocks noChangeArrowheads="1"/>
              </p:cNvSpPr>
              <p:nvPr/>
            </p:nvSpPr>
            <p:spPr bwMode="auto">
              <a:xfrm>
                <a:off x="1471" y="2091"/>
                <a:ext cx="81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Oval 24"/>
              <p:cNvSpPr>
                <a:spLocks noChangeArrowheads="1"/>
              </p:cNvSpPr>
              <p:nvPr/>
            </p:nvSpPr>
            <p:spPr bwMode="auto">
              <a:xfrm>
                <a:off x="2041" y="1948"/>
                <a:ext cx="81" cy="7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391" name="Freeform 25"/>
            <p:cNvSpPr>
              <a:spLocks/>
            </p:cNvSpPr>
            <p:nvPr/>
          </p:nvSpPr>
          <p:spPr bwMode="auto">
            <a:xfrm>
              <a:off x="752" y="1809"/>
              <a:ext cx="1278" cy="681"/>
            </a:xfrm>
            <a:custGeom>
              <a:avLst/>
              <a:gdLst>
                <a:gd name="T0" fmla="*/ 0 w 1241"/>
                <a:gd name="T1" fmla="*/ 205 h 865"/>
                <a:gd name="T2" fmla="*/ 652 w 1241"/>
                <a:gd name="T3" fmla="*/ 21 h 865"/>
                <a:gd name="T4" fmla="*/ 1480 w 1241"/>
                <a:gd name="T5" fmla="*/ 80 h 865"/>
                <a:gd name="T6" fmla="*/ 0 60000 65536"/>
                <a:gd name="T7" fmla="*/ 0 60000 65536"/>
                <a:gd name="T8" fmla="*/ 0 60000 65536"/>
                <a:gd name="T9" fmla="*/ 0 w 1241"/>
                <a:gd name="T10" fmla="*/ 0 h 865"/>
                <a:gd name="T11" fmla="*/ 1241 w 1241"/>
                <a:gd name="T12" fmla="*/ 865 h 8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1" h="865">
                  <a:moveTo>
                    <a:pt x="0" y="865"/>
                  </a:moveTo>
                  <a:cubicBezTo>
                    <a:pt x="170" y="521"/>
                    <a:pt x="340" y="178"/>
                    <a:pt x="547" y="89"/>
                  </a:cubicBezTo>
                  <a:cubicBezTo>
                    <a:pt x="754" y="0"/>
                    <a:pt x="1127" y="294"/>
                    <a:pt x="1241" y="333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2" name="Line 26"/>
            <p:cNvSpPr>
              <a:spLocks noChangeShapeType="1"/>
            </p:cNvSpPr>
            <p:nvPr/>
          </p:nvSpPr>
          <p:spPr bwMode="auto">
            <a:xfrm>
              <a:off x="761" y="1861"/>
              <a:ext cx="11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0862" y="533400"/>
            <a:ext cx="612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Regression model need not be linear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862" y="4572000"/>
            <a:ext cx="506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Logarithmic regression model: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46084" y="4572000"/>
            <a:ext cx="163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/>
              <a:t>Y = a + b (</a:t>
            </a:r>
            <a:r>
              <a:rPr lang="es-ES" sz="2000" dirty="0" err="1"/>
              <a:t>ln</a:t>
            </a:r>
            <a:r>
              <a:rPr lang="es-ES" sz="2000" dirty="0"/>
              <a:t> x)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32928" y="5410200"/>
            <a:ext cx="3339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Exponential regression model: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3400" y="5410200"/>
            <a:ext cx="1008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 = a*</a:t>
            </a:r>
            <a:r>
              <a:rPr lang="en-US" sz="2000" dirty="0" err="1"/>
              <a:t>b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0" t="47514" r="22392" b="18324"/>
          <a:stretch/>
        </p:blipFill>
        <p:spPr bwMode="auto">
          <a:xfrm>
            <a:off x="5994465" y="4028589"/>
            <a:ext cx="2940567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4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4656" y="152400"/>
            <a:ext cx="6884988" cy="1143000"/>
          </a:xfrm>
        </p:spPr>
        <p:txBody>
          <a:bodyPr/>
          <a:lstStyle/>
          <a:p>
            <a:pPr algn="l"/>
            <a:r>
              <a:rPr lang="en-AU" dirty="0"/>
              <a:t>Indicator (Dummy) Variables</a:t>
            </a:r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603979" y="1319441"/>
            <a:ext cx="77748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sz="2400" dirty="0"/>
              <a:t>Dummy, or indicator, variables allow for the inclusion of qualitative variables in the model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04874" y="2278066"/>
            <a:ext cx="4124325" cy="646113"/>
            <a:chOff x="1053" y="2435"/>
            <a:chExt cx="2598" cy="407"/>
          </a:xfrm>
        </p:grpSpPr>
        <p:sp>
          <p:nvSpPr>
            <p:cNvPr id="668677" name="Rectangle 5"/>
            <p:cNvSpPr>
              <a:spLocks noChangeArrowheads="1"/>
            </p:cNvSpPr>
            <p:nvPr/>
          </p:nvSpPr>
          <p:spPr bwMode="auto">
            <a:xfrm>
              <a:off x="1053" y="2435"/>
              <a:ext cx="88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AU" dirty="0"/>
                <a:t>For example:</a:t>
              </a:r>
            </a:p>
          </p:txBody>
        </p:sp>
        <p:grpSp>
          <p:nvGrpSpPr>
            <p:cNvPr id="18438" name="Group 6"/>
            <p:cNvGrpSpPr>
              <a:grpSpLocks/>
            </p:cNvGrpSpPr>
            <p:nvPr/>
          </p:nvGrpSpPr>
          <p:grpSpPr bwMode="auto">
            <a:xfrm>
              <a:off x="1993" y="2435"/>
              <a:ext cx="1658" cy="407"/>
              <a:chOff x="2108" y="2791"/>
              <a:chExt cx="1658" cy="407"/>
            </a:xfrm>
          </p:grpSpPr>
          <p:sp>
            <p:nvSpPr>
              <p:cNvPr id="668679" name="Rectangle 7"/>
              <p:cNvSpPr>
                <a:spLocks noChangeArrowheads="1"/>
              </p:cNvSpPr>
              <p:nvPr/>
            </p:nvSpPr>
            <p:spPr bwMode="auto">
              <a:xfrm>
                <a:off x="2108" y="2844"/>
                <a:ext cx="25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AU" i="1" dirty="0"/>
                  <a:t>I</a:t>
                </a:r>
                <a:r>
                  <a:rPr lang="en-AU" dirty="0"/>
                  <a:t> =</a:t>
                </a:r>
              </a:p>
            </p:txBody>
          </p:sp>
          <p:grpSp>
            <p:nvGrpSpPr>
              <p:cNvPr id="18440" name="Group 8"/>
              <p:cNvGrpSpPr>
                <a:grpSpLocks/>
              </p:cNvGrpSpPr>
              <p:nvPr/>
            </p:nvGrpSpPr>
            <p:grpSpPr bwMode="auto">
              <a:xfrm>
                <a:off x="2566" y="2791"/>
                <a:ext cx="1200" cy="407"/>
                <a:chOff x="2907" y="2556"/>
                <a:chExt cx="1200" cy="407"/>
              </a:xfrm>
            </p:grpSpPr>
            <p:sp>
              <p:nvSpPr>
                <p:cNvPr id="668681" name="Rectangle 9"/>
                <p:cNvSpPr>
                  <a:spLocks noChangeArrowheads="1"/>
                </p:cNvSpPr>
                <p:nvPr/>
              </p:nvSpPr>
              <p:spPr bwMode="auto">
                <a:xfrm>
                  <a:off x="3151" y="2556"/>
                  <a:ext cx="956" cy="4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457200" indent="-457200" algn="l">
                    <a:buFont typeface="Times"/>
                    <a:buAutoNum type="arabicPlain"/>
                    <a:defRPr/>
                  </a:pPr>
                  <a:r>
                    <a:rPr lang="en-AU" dirty="0"/>
                    <a:t>if female</a:t>
                  </a:r>
                </a:p>
                <a:p>
                  <a:pPr marL="457200" indent="-457200" algn="l">
                    <a:buFont typeface="Times"/>
                    <a:buNone/>
                    <a:defRPr/>
                  </a:pPr>
                  <a:r>
                    <a:rPr lang="en-AU" dirty="0"/>
                    <a:t>0	if male</a:t>
                  </a:r>
                </a:p>
              </p:txBody>
            </p:sp>
            <p:sp>
              <p:nvSpPr>
                <p:cNvPr id="18442" name="AutoShape 10"/>
                <p:cNvSpPr>
                  <a:spLocks/>
                </p:cNvSpPr>
                <p:nvPr/>
              </p:nvSpPr>
              <p:spPr bwMode="auto">
                <a:xfrm>
                  <a:off x="2907" y="2556"/>
                  <a:ext cx="80" cy="391"/>
                </a:xfrm>
                <a:prstGeom prst="leftBrace">
                  <a:avLst>
                    <a:gd name="adj1" fmla="val 40729"/>
                    <a:gd name="adj2" fmla="val 50000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222222"/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03979" y="3919580"/>
            <a:ext cx="3975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i="1" dirty="0">
                <a:latin typeface="+mn-lt"/>
              </a:rPr>
              <a:t>Y</a:t>
            </a:r>
            <a:r>
              <a:rPr lang="en-US" dirty="0">
                <a:latin typeface="+mn-lt"/>
              </a:rPr>
              <a:t> = </a:t>
            </a:r>
            <a:r>
              <a:rPr lang="en-US" i="1" dirty="0">
                <a:latin typeface="+mn-lt"/>
              </a:rPr>
              <a:t>b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 + </a:t>
            </a:r>
            <a:r>
              <a:rPr lang="en-US" i="1" dirty="0">
                <a:latin typeface="+mn-lt"/>
              </a:rPr>
              <a:t>b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X</a:t>
            </a:r>
            <a:r>
              <a:rPr lang="en-US" dirty="0">
                <a:latin typeface="+mn-lt"/>
              </a:rPr>
              <a:t> + </a:t>
            </a:r>
            <a:r>
              <a:rPr lang="en-US" i="1" dirty="0">
                <a:latin typeface="+mn-lt"/>
              </a:rPr>
              <a:t>b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04800" y="3352800"/>
            <a:ext cx="4938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dirty="0">
                <a:latin typeface="+mn-lt"/>
              </a:rPr>
              <a:t>   Model with Indicator variable</a:t>
            </a:r>
            <a:r>
              <a:rPr lang="en-US" sz="2800" dirty="0"/>
              <a:t>:</a:t>
            </a: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350042" y="4468105"/>
            <a:ext cx="4505325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dirty="0">
                <a:latin typeface="+mn-lt"/>
              </a:rPr>
              <a:t>  Rewrite the model as:</a:t>
            </a:r>
          </a:p>
          <a:p>
            <a:pPr lvl="1">
              <a:buFontTx/>
              <a:buChar char="•"/>
            </a:pPr>
            <a:r>
              <a:rPr lang="en-US" sz="2000" dirty="0">
                <a:latin typeface="+mn-lt"/>
              </a:rPr>
              <a:t>For </a:t>
            </a:r>
            <a:r>
              <a:rPr lang="en-US" sz="2000" i="1" dirty="0">
                <a:latin typeface="+mn-lt"/>
              </a:rPr>
              <a:t>I</a:t>
            </a:r>
            <a:r>
              <a:rPr lang="en-US" sz="2000" dirty="0">
                <a:latin typeface="+mn-lt"/>
              </a:rPr>
              <a:t> = 0,</a:t>
            </a:r>
          </a:p>
          <a:p>
            <a:pPr algn="l">
              <a:buFontTx/>
              <a:buChar char="•"/>
            </a:pPr>
            <a:endParaRPr lang="en-US" sz="2000" dirty="0">
              <a:latin typeface="+mn-lt"/>
            </a:endParaRPr>
          </a:p>
          <a:p>
            <a:pPr algn="l">
              <a:buFontTx/>
              <a:buChar char="•"/>
            </a:pPr>
            <a:endParaRPr lang="en-US" sz="2000" dirty="0">
              <a:latin typeface="+mn-lt"/>
            </a:endParaRPr>
          </a:p>
          <a:p>
            <a:pPr lvl="1">
              <a:buFontTx/>
              <a:buChar char="•"/>
            </a:pPr>
            <a:r>
              <a:rPr lang="en-US" sz="2000" dirty="0">
                <a:latin typeface="+mn-lt"/>
              </a:rPr>
              <a:t>For </a:t>
            </a:r>
            <a:r>
              <a:rPr lang="en-US" sz="2000" i="1" dirty="0">
                <a:latin typeface="+mn-lt"/>
              </a:rPr>
              <a:t>I</a:t>
            </a:r>
            <a:r>
              <a:rPr lang="en-US" sz="2000" dirty="0">
                <a:latin typeface="+mn-lt"/>
              </a:rPr>
              <a:t> = 1,</a:t>
            </a: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1054099" y="5194429"/>
            <a:ext cx="3975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i="1" dirty="0">
                <a:latin typeface="+mn-lt"/>
              </a:rPr>
              <a:t>Y</a:t>
            </a:r>
            <a:r>
              <a:rPr lang="en-US" sz="2000" dirty="0">
                <a:latin typeface="+mn-lt"/>
              </a:rPr>
              <a:t> =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+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X</a:t>
            </a:r>
            <a:r>
              <a:rPr lang="en-US" sz="2000" dirty="0">
                <a:latin typeface="+mn-lt"/>
              </a:rPr>
              <a:t> </a:t>
            </a: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409574" y="6160876"/>
            <a:ext cx="3975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sz="2000" i="1" dirty="0">
                <a:latin typeface="+mn-lt"/>
              </a:rPr>
              <a:t>  Y</a:t>
            </a:r>
            <a:r>
              <a:rPr lang="en-US" sz="2000" dirty="0">
                <a:latin typeface="+mn-lt"/>
              </a:rPr>
              <a:t> = (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 +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) + </a:t>
            </a:r>
            <a:r>
              <a:rPr lang="en-US" sz="2000" i="1" dirty="0">
                <a:latin typeface="+mn-lt"/>
              </a:rPr>
              <a:t>b</a:t>
            </a:r>
            <a:r>
              <a:rPr lang="en-US" sz="2000" baseline="-25000" dirty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X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072062" y="3668530"/>
            <a:ext cx="3127376" cy="2692401"/>
            <a:chOff x="223" y="1462"/>
            <a:chExt cx="1970" cy="1696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74" y="1521"/>
              <a:ext cx="1701" cy="1386"/>
            </a:xfrm>
            <a:custGeom>
              <a:avLst/>
              <a:gdLst>
                <a:gd name="T0" fmla="*/ 0 w 1556"/>
                <a:gd name="T1" fmla="*/ 0 h 1405"/>
                <a:gd name="T2" fmla="*/ 0 w 1556"/>
                <a:gd name="T3" fmla="*/ 1295 h 1405"/>
                <a:gd name="T4" fmla="*/ 2655 w 1556"/>
                <a:gd name="T5" fmla="*/ 1295 h 1405"/>
                <a:gd name="T6" fmla="*/ 0 60000 65536"/>
                <a:gd name="T7" fmla="*/ 0 60000 65536"/>
                <a:gd name="T8" fmla="*/ 0 60000 65536"/>
                <a:gd name="T9" fmla="*/ 0 w 1556"/>
                <a:gd name="T10" fmla="*/ 0 h 1405"/>
                <a:gd name="T11" fmla="*/ 1556 w 1556"/>
                <a:gd name="T12" fmla="*/ 1405 h 14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6" h="1405">
                  <a:moveTo>
                    <a:pt x="0" y="0"/>
                  </a:moveTo>
                  <a:lnTo>
                    <a:pt x="0" y="1405"/>
                  </a:lnTo>
                  <a:lnTo>
                    <a:pt x="1556" y="140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992" y="2946"/>
              <a:ext cx="2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AU" sz="1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X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3" y="1533"/>
              <a:ext cx="2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AU" sz="1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Y</a:t>
              </a:r>
              <a:r>
                <a:rPr lang="en-AU" sz="16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50" y="1954"/>
              <a:ext cx="78" cy="7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697" y="2497"/>
              <a:ext cx="80" cy="7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917" y="1964"/>
              <a:ext cx="79" cy="7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56" y="1808"/>
              <a:ext cx="80" cy="7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769" y="2134"/>
              <a:ext cx="78" cy="7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818" y="2582"/>
              <a:ext cx="78" cy="7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091" y="1949"/>
              <a:ext cx="78" cy="7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1041" y="2451"/>
              <a:ext cx="79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1190" y="1749"/>
              <a:ext cx="79" cy="7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1620" y="2262"/>
              <a:ext cx="78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461" y="1667"/>
              <a:ext cx="77" cy="7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582" y="1521"/>
              <a:ext cx="80" cy="7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1769" y="2115"/>
              <a:ext cx="79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826" y="1985"/>
              <a:ext cx="80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400" y="2275"/>
              <a:ext cx="80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770" y="1572"/>
              <a:ext cx="80" cy="7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922" y="2081"/>
              <a:ext cx="80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590" y="2406"/>
              <a:ext cx="80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1213" y="2318"/>
              <a:ext cx="80" cy="7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 flipV="1">
              <a:off x="480" y="1462"/>
              <a:ext cx="1359" cy="7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 flipV="1">
              <a:off x="480" y="2068"/>
              <a:ext cx="1359" cy="7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19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5" grpId="0"/>
      <p:bldP spid="11" grpId="0"/>
      <p:bldP spid="12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  y(x, \bfw) = w_0 + w_1 x + w_2 x^2 + \ldots + w_M x^M =&#10;    \sum_{j=0}^M w_j x^j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36"/>
  <p:tag name="PICTUREFILESIZE" val="72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E(\bfw) = \frac{1}{2} \sum_{n=1}^N \left\{ y(x_n, \bfw) - t_n&#10;    \right\}^2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35"/>
  <p:tag name="PICTUREFILESIZE" val="54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11535</TotalTime>
  <Words>2309</Words>
  <Application>Microsoft Macintosh PowerPoint</Application>
  <PresentationFormat>On-screen Show (4:3)</PresentationFormat>
  <Paragraphs>330</Paragraphs>
  <Slides>60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Comic Sans MS</vt:lpstr>
      <vt:lpstr>Consolas</vt:lpstr>
      <vt:lpstr>Symbol</vt:lpstr>
      <vt:lpstr>Times</vt:lpstr>
      <vt:lpstr>Times New Roman</vt:lpstr>
      <vt:lpstr>Office Theme</vt:lpstr>
      <vt:lpstr>Equation</vt:lpstr>
      <vt:lpstr>Regression Models</vt:lpstr>
      <vt:lpstr>What is Regression?</vt:lpstr>
      <vt:lpstr>Simple Linear Regression</vt:lpstr>
      <vt:lpstr>Numerical Example</vt:lpstr>
      <vt:lpstr>Assessing Model Goodness</vt:lpstr>
      <vt:lpstr>Homoskedasticity vs. Heteroskedasticity</vt:lpstr>
      <vt:lpstr>Homoskedasticity vs. Heteroskedasticity</vt:lpstr>
      <vt:lpstr>PowerPoint Presentation</vt:lpstr>
      <vt:lpstr>Indicator (Dummy) Variables</vt:lpstr>
      <vt:lpstr>Multiple Linear Regression</vt:lpstr>
      <vt:lpstr>Solution Through Pseudo-inverse Matrix </vt:lpstr>
      <vt:lpstr>Example: Predicting the Number of Credit Cards</vt:lpstr>
      <vt:lpstr>PowerPoint Presentation</vt:lpstr>
      <vt:lpstr>PowerPoint Presentation</vt:lpstr>
      <vt:lpstr>Linear Regression Model Recapped</vt:lpstr>
      <vt:lpstr>PowerPoint Presentation</vt:lpstr>
      <vt:lpstr>PowerPoint Presentation</vt:lpstr>
      <vt:lpstr>LMS Rule</vt:lpstr>
      <vt:lpstr>PowerPoint Presentation</vt:lpstr>
      <vt:lpstr>PowerPoint Presentation</vt:lpstr>
      <vt:lpstr>Regression Example Using sklearn</vt:lpstr>
      <vt:lpstr>PowerPoint Presentation</vt:lpstr>
      <vt:lpstr>PowerPoint Presentation</vt:lpstr>
      <vt:lpstr>PowerPoint Presentation</vt:lpstr>
      <vt:lpstr>Subset Selection in Regression</vt:lpstr>
      <vt:lpstr>Shrinkage Methods</vt:lpstr>
      <vt:lpstr>Shrinkage Methods</vt:lpstr>
      <vt:lpstr>An Example Illustrating Use of a Shrinkage Method </vt:lpstr>
      <vt:lpstr>Sum-of-Squares Error Function</vt:lpstr>
      <vt:lpstr>0th Order Polynomial Fit</vt:lpstr>
      <vt:lpstr>1st Order Polynomial Fit</vt:lpstr>
      <vt:lpstr>3rd Order Polynomial Fit</vt:lpstr>
      <vt:lpstr>9th Order Polynomial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using Linear Regression</vt:lpstr>
      <vt:lpstr>Ridge Regression Results</vt:lpstr>
      <vt:lpstr>Logistic Regression</vt:lpstr>
      <vt:lpstr>Logistic Regression</vt:lpstr>
      <vt:lpstr>Credit Default Example</vt:lpstr>
      <vt:lpstr>Credit Scoring Example</vt:lpstr>
      <vt:lpstr>Using the Model</vt:lpstr>
      <vt:lpstr>Python Example using 2-D Data</vt:lpstr>
      <vt:lpstr>PowerPoint Presentation</vt:lpstr>
      <vt:lpstr>PowerPoint Presentation</vt:lpstr>
      <vt:lpstr>PowerPoint Presentation</vt:lpstr>
      <vt:lpstr>Example</vt:lpstr>
      <vt:lpstr>Non-linear Regression</vt:lpstr>
      <vt:lpstr>Regression Tree</vt:lpstr>
      <vt:lpstr>Regression Tree Example</vt:lpstr>
      <vt:lpstr>Regression Tree Example</vt:lpstr>
      <vt:lpstr>Regression Tree Example using Sklearn</vt:lpstr>
      <vt:lpstr>Regression Tree Example Contd.</vt:lpstr>
      <vt:lpstr>Regression Tree Plot</vt:lpstr>
      <vt:lpstr>Regression using MLP Network</vt:lpstr>
      <vt:lpstr>MLP Regression Result</vt:lpstr>
      <vt:lpstr>Regression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Model</dc:title>
  <dc:creator>king</dc:creator>
  <cp:lastModifiedBy>Ishwar Sethi</cp:lastModifiedBy>
  <cp:revision>95</cp:revision>
  <cp:lastPrinted>2020-10-15T16:33:00Z</cp:lastPrinted>
  <dcterms:created xsi:type="dcterms:W3CDTF">2011-10-17T02:07:52Z</dcterms:created>
  <dcterms:modified xsi:type="dcterms:W3CDTF">2022-10-13T19:00:45Z</dcterms:modified>
</cp:coreProperties>
</file>